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53" r:id="rId2"/>
    <p:sldMasterId id="2147483766" r:id="rId3"/>
    <p:sldMasterId id="2147483778" r:id="rId4"/>
    <p:sldMasterId id="2147483741" r:id="rId5"/>
  </p:sldMasterIdLst>
  <p:notesMasterIdLst>
    <p:notesMasterId r:id="rId35"/>
  </p:notesMasterIdLst>
  <p:sldIdLst>
    <p:sldId id="279" r:id="rId6"/>
    <p:sldId id="275" r:id="rId7"/>
    <p:sldId id="356" r:id="rId8"/>
    <p:sldId id="355" r:id="rId9"/>
    <p:sldId id="256" r:id="rId10"/>
    <p:sldId id="280" r:id="rId11"/>
    <p:sldId id="265" r:id="rId12"/>
    <p:sldId id="334" r:id="rId13"/>
    <p:sldId id="376" r:id="rId14"/>
    <p:sldId id="333" r:id="rId15"/>
    <p:sldId id="378" r:id="rId16"/>
    <p:sldId id="377" r:id="rId17"/>
    <p:sldId id="447" r:id="rId18"/>
    <p:sldId id="458" r:id="rId19"/>
    <p:sldId id="330" r:id="rId20"/>
    <p:sldId id="433" r:id="rId21"/>
    <p:sldId id="358" r:id="rId22"/>
    <p:sldId id="286" r:id="rId23"/>
    <p:sldId id="288" r:id="rId24"/>
    <p:sldId id="287" r:id="rId25"/>
    <p:sldId id="289" r:id="rId26"/>
    <p:sldId id="290" r:id="rId27"/>
    <p:sldId id="291" r:id="rId28"/>
    <p:sldId id="292" r:id="rId29"/>
    <p:sldId id="329" r:id="rId30"/>
    <p:sldId id="397" r:id="rId31"/>
    <p:sldId id="381" r:id="rId32"/>
    <p:sldId id="442" r:id="rId33"/>
    <p:sldId id="285" r:id="rId34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 varScale="1">
        <p:scale>
          <a:sx n="75" d="100"/>
          <a:sy n="75" d="100"/>
        </p:scale>
        <p:origin x="1330" y="53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ybactwo.gov.pl/" TargetMode="External"/><Relationship Id="rId1" Type="http://schemas.openxmlformats.org/officeDocument/2006/relationships/hyperlink" Target="http://www.ngr.pila.pl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ybactwo.gov.pl/" TargetMode="External"/><Relationship Id="rId1" Type="http://schemas.openxmlformats.org/officeDocument/2006/relationships/hyperlink" Target="http://www.ngr.pila.pl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EFAC6-D8B3-4439-91C9-D544570751E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944A5617-5E09-4F4A-A663-AC5CC90393A3}" type="pres">
      <dgm:prSet presAssocID="{593EFAC6-D8B3-4439-91C9-D544570751ED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81ADD846-D567-4D6A-A719-1F453D247A89}" type="presOf" srcId="{593EFAC6-D8B3-4439-91C9-D544570751ED}" destId="{944A5617-5E09-4F4A-A663-AC5CC90393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B63AED-0204-4827-89AF-7FBF86A23B5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986059E-93D9-49CF-A3A8-2743428240EF}" type="pres">
      <dgm:prSet presAssocID="{FDB63AED-0204-4827-89AF-7FBF86A23B5B}" presName="Name0" presStyleCnt="0">
        <dgm:presLayoutVars>
          <dgm:dir/>
          <dgm:resizeHandles val="exact"/>
        </dgm:presLayoutVars>
      </dgm:prSet>
      <dgm:spPr/>
    </dgm:pt>
  </dgm:ptLst>
  <dgm:cxnLst>
    <dgm:cxn modelId="{E838DEC0-C19C-489C-B50B-523B84571A22}" type="presOf" srcId="{FDB63AED-0204-4827-89AF-7FBF86A23B5B}" destId="{E986059E-93D9-49CF-A3A8-2743428240EF}" srcOrd="0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F29897-0505-418A-AE4D-591E4F8E71BC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B96297B9-33D9-4503-9FFD-47F766D385AB}">
      <dgm:prSet phldrT="[Tekst]" custT="1"/>
      <dgm:spPr/>
      <dgm:t>
        <a:bodyPr/>
        <a:lstStyle/>
        <a:p>
          <a:r>
            <a:rPr lang="pl-PL" sz="1600" b="1" dirty="0"/>
            <a:t>OGŁOSZENIE O NABORZE</a:t>
          </a:r>
        </a:p>
        <a:p>
          <a:r>
            <a:rPr lang="pl-PL" sz="1600" dirty="0">
              <a:solidFill>
                <a:schemeClr val="bg1"/>
              </a:solidFill>
            </a:rPr>
            <a:t>- nie później niż 30 dni przed terminem naboru</a:t>
          </a:r>
        </a:p>
        <a:p>
          <a:r>
            <a:rPr lang="pl-PL" sz="1600" dirty="0">
              <a:solidFill>
                <a:schemeClr val="bg1"/>
              </a:solidFill>
            </a:rPr>
            <a:t>- termin nie krótszy niż 15 dni</a:t>
          </a:r>
        </a:p>
        <a:p>
          <a:pPr>
            <a:buNone/>
          </a:pPr>
          <a:r>
            <a:rPr lang="pl-PL" sz="1600" dirty="0">
              <a:solidFill>
                <a:schemeClr val="bg1"/>
              </a:solidFill>
            </a:rPr>
            <a:t>- strona </a:t>
          </a:r>
          <a:r>
            <a:rPr lang="pl-PL" sz="16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www.ngr.pila.pl</a:t>
          </a:r>
          <a:endParaRPr lang="pl-PL" sz="1600" dirty="0">
            <a:solidFill>
              <a:schemeClr val="bg1"/>
            </a:solidFill>
          </a:endParaRPr>
        </a:p>
        <a:p>
          <a:pPr>
            <a:buNone/>
          </a:pPr>
          <a:r>
            <a:rPr lang="pl-PL" sz="1600" dirty="0">
              <a:solidFill>
                <a:schemeClr val="bg1"/>
              </a:solidFill>
            </a:rPr>
            <a:t>- strona </a:t>
          </a:r>
          <a:r>
            <a:rPr lang="pl-PL" sz="1600" u="sng" dirty="0">
              <a:solidFill>
                <a:schemeClr val="bg1"/>
              </a:solidFill>
            </a:rPr>
            <a:t>www.rybactwo.gov.pl</a:t>
          </a:r>
        </a:p>
      </dgm:t>
    </dgm:pt>
    <dgm:pt modelId="{17F1D71F-A213-4637-B000-C0DB8EE3F423}" type="parTrans" cxnId="{D24CB316-45D3-46E6-8AF7-CE68430891AC}">
      <dgm:prSet/>
      <dgm:spPr/>
      <dgm:t>
        <a:bodyPr/>
        <a:lstStyle/>
        <a:p>
          <a:endParaRPr lang="pl-PL"/>
        </a:p>
      </dgm:t>
    </dgm:pt>
    <dgm:pt modelId="{0DFE461D-592D-4B30-A280-7B3FF1644252}" type="sibTrans" cxnId="{D24CB316-45D3-46E6-8AF7-CE68430891AC}">
      <dgm:prSet/>
      <dgm:spPr/>
      <dgm:t>
        <a:bodyPr/>
        <a:lstStyle/>
        <a:p>
          <a:endParaRPr lang="pl-PL"/>
        </a:p>
      </dgm:t>
    </dgm:pt>
    <dgm:pt modelId="{4A822579-FF5C-4826-AC52-08B8608F1C81}">
      <dgm:prSet phldrT="[Tekst]" custT="1"/>
      <dgm:spPr/>
      <dgm:t>
        <a:bodyPr/>
        <a:lstStyle/>
        <a:p>
          <a:endParaRPr lang="pl-PL" sz="1600" b="1" dirty="0"/>
        </a:p>
        <a:p>
          <a:r>
            <a:rPr lang="pl-PL" sz="1600" b="1" dirty="0"/>
            <a:t>SZKOLENIA I DORADZTWO</a:t>
          </a:r>
        </a:p>
        <a:p>
          <a:r>
            <a:rPr lang="pl-PL" sz="1600" b="0" dirty="0"/>
            <a:t>- przed każdym naborem</a:t>
          </a:r>
        </a:p>
        <a:p>
          <a:r>
            <a:rPr lang="pl-PL" sz="1600" b="0" dirty="0"/>
            <a:t>- konsultacje ciągłe w Biurze DLGR</a:t>
          </a:r>
        </a:p>
        <a:p>
          <a:r>
            <a:rPr lang="pl-PL" sz="1600" b="0" dirty="0"/>
            <a:t>- kryterium w ocenie punktowej</a:t>
          </a:r>
        </a:p>
        <a:p>
          <a:endParaRPr lang="pl-PL" sz="1600" dirty="0"/>
        </a:p>
      </dgm:t>
    </dgm:pt>
    <dgm:pt modelId="{A02C1466-22E0-4769-9FF0-3E71335446F4}" type="parTrans" cxnId="{2E309D5E-127D-4DA1-AB6E-56D83736F068}">
      <dgm:prSet/>
      <dgm:spPr/>
      <dgm:t>
        <a:bodyPr/>
        <a:lstStyle/>
        <a:p>
          <a:endParaRPr lang="pl-PL"/>
        </a:p>
      </dgm:t>
    </dgm:pt>
    <dgm:pt modelId="{9A71DFDE-7542-4B86-8E51-6B31743B0EF7}" type="sibTrans" cxnId="{2E309D5E-127D-4DA1-AB6E-56D83736F068}">
      <dgm:prSet/>
      <dgm:spPr/>
      <dgm:t>
        <a:bodyPr/>
        <a:lstStyle/>
        <a:p>
          <a:endParaRPr lang="pl-PL"/>
        </a:p>
      </dgm:t>
    </dgm:pt>
    <dgm:pt modelId="{6868A20F-E46A-479B-B30B-030406FC0BF6}">
      <dgm:prSet phldrT="[Tekst]" custT="1"/>
      <dgm:spPr/>
      <dgm:t>
        <a:bodyPr/>
        <a:lstStyle/>
        <a:p>
          <a:r>
            <a:rPr lang="pl-PL" sz="1600" b="1" dirty="0"/>
            <a:t>ZŁOŻENIE WNIOSKU</a:t>
          </a:r>
        </a:p>
        <a:p>
          <a:r>
            <a:rPr lang="pl-PL" sz="1600" b="0" dirty="0"/>
            <a:t>- przez system teleinformatyczny CST2021</a:t>
          </a:r>
        </a:p>
        <a:p>
          <a:r>
            <a:rPr lang="pl-PL" sz="1600" b="0" dirty="0"/>
            <a:t>- w terminie naboru</a:t>
          </a:r>
        </a:p>
        <a:p>
          <a:r>
            <a:rPr lang="pl-PL" sz="1600" b="0" dirty="0"/>
            <a:t>- jednorazowe uzupełnienia w DLGR</a:t>
          </a:r>
        </a:p>
      </dgm:t>
    </dgm:pt>
    <dgm:pt modelId="{9E4611CB-E102-4C7A-86FA-F84EF09638DC}" type="parTrans" cxnId="{4D7A8ADA-72E8-4199-A893-B207FDACC104}">
      <dgm:prSet/>
      <dgm:spPr/>
      <dgm:t>
        <a:bodyPr/>
        <a:lstStyle/>
        <a:p>
          <a:endParaRPr lang="pl-PL"/>
        </a:p>
      </dgm:t>
    </dgm:pt>
    <dgm:pt modelId="{C54DCD64-7E72-4EF1-8821-506549412A15}" type="sibTrans" cxnId="{4D7A8ADA-72E8-4199-A893-B207FDACC104}">
      <dgm:prSet/>
      <dgm:spPr/>
      <dgm:t>
        <a:bodyPr/>
        <a:lstStyle/>
        <a:p>
          <a:endParaRPr lang="pl-PL"/>
        </a:p>
      </dgm:t>
    </dgm:pt>
    <dgm:pt modelId="{FDB1C249-AF66-47E8-A2B1-F7C5F95F8CC7}">
      <dgm:prSet phldrT="[Tekst]" custT="1"/>
      <dgm:spPr/>
      <dgm:t>
        <a:bodyPr/>
        <a:lstStyle/>
        <a:p>
          <a:r>
            <a:rPr lang="pl-PL" sz="1400" b="1" dirty="0"/>
            <a:t>OCENA ZGODNOŚCI Z LSR</a:t>
          </a:r>
          <a:r>
            <a:rPr lang="pl-PL" sz="1400" dirty="0"/>
            <a:t>:</a:t>
          </a:r>
        </a:p>
        <a:p>
          <a:r>
            <a:rPr lang="pl-PL" sz="1400" dirty="0">
              <a:solidFill>
                <a:schemeClr val="bg1"/>
              </a:solidFill>
            </a:rPr>
            <a:t>- zgodność z Programem oraz dodatkowymi warunkami wyboru operacji</a:t>
          </a:r>
        </a:p>
        <a:p>
          <a:r>
            <a:rPr lang="pl-PL" sz="1400" dirty="0">
              <a:solidFill>
                <a:schemeClr val="bg1"/>
              </a:solidFill>
            </a:rPr>
            <a:t>- realizacja celów i wskaźników LSR </a:t>
          </a:r>
        </a:p>
        <a:p>
          <a:r>
            <a:rPr lang="pl-PL" sz="1400" dirty="0">
              <a:solidFill>
                <a:schemeClr val="bg1"/>
              </a:solidFill>
            </a:rPr>
            <a:t>- zgodność z zakresem tematycznym</a:t>
          </a:r>
        </a:p>
      </dgm:t>
    </dgm:pt>
    <dgm:pt modelId="{5E21E7B1-0A0B-45B8-85A9-30F8FBA2BB1F}" type="parTrans" cxnId="{0F390F90-4490-42FF-BAB2-95A5AE017333}">
      <dgm:prSet/>
      <dgm:spPr/>
      <dgm:t>
        <a:bodyPr/>
        <a:lstStyle/>
        <a:p>
          <a:endParaRPr lang="pl-PL"/>
        </a:p>
      </dgm:t>
    </dgm:pt>
    <dgm:pt modelId="{E54553A6-80D8-4DE3-9211-ED5156E3C723}" type="sibTrans" cxnId="{0F390F90-4490-42FF-BAB2-95A5AE017333}">
      <dgm:prSet/>
      <dgm:spPr/>
      <dgm:t>
        <a:bodyPr/>
        <a:lstStyle/>
        <a:p>
          <a:endParaRPr lang="pl-PL"/>
        </a:p>
      </dgm:t>
    </dgm:pt>
    <dgm:pt modelId="{42839A62-680E-4E15-B18A-D5DB7C89A465}">
      <dgm:prSet custT="1"/>
      <dgm:spPr/>
      <dgm:t>
        <a:bodyPr/>
        <a:lstStyle/>
        <a:p>
          <a:r>
            <a:rPr lang="pl-PL" sz="1600" b="1" dirty="0"/>
            <a:t>OCENA FORMALNA</a:t>
          </a:r>
        </a:p>
        <a:p>
          <a:r>
            <a:rPr lang="pl-PL" sz="1600" b="0" dirty="0"/>
            <a:t>- wniosek złożony w CST2021, w terminie naboru, </a:t>
          </a:r>
        </a:p>
        <a:p>
          <a:r>
            <a:rPr lang="pl-PL" sz="1600" b="0" dirty="0"/>
            <a:t>- kompletność wniosku</a:t>
          </a:r>
        </a:p>
        <a:p>
          <a:r>
            <a:rPr lang="pl-PL" sz="1600" b="0" dirty="0"/>
            <a:t>- weryfikuje Biuro</a:t>
          </a:r>
        </a:p>
      </dgm:t>
    </dgm:pt>
    <dgm:pt modelId="{42F95761-93BA-4654-85E0-3600D593CAFD}" type="parTrans" cxnId="{7E33BC6F-76B0-41B2-9576-191A2D5939BB}">
      <dgm:prSet/>
      <dgm:spPr/>
      <dgm:t>
        <a:bodyPr/>
        <a:lstStyle/>
        <a:p>
          <a:endParaRPr lang="pl-PL"/>
        </a:p>
      </dgm:t>
    </dgm:pt>
    <dgm:pt modelId="{B395C27B-5087-4A4A-AE37-912B94426700}" type="sibTrans" cxnId="{7E33BC6F-76B0-41B2-9576-191A2D5939BB}">
      <dgm:prSet/>
      <dgm:spPr/>
      <dgm:t>
        <a:bodyPr/>
        <a:lstStyle/>
        <a:p>
          <a:endParaRPr lang="pl-PL"/>
        </a:p>
      </dgm:t>
    </dgm:pt>
    <dgm:pt modelId="{3C731485-89E1-4F92-AAD4-FB9EFB93C7A2}">
      <dgm:prSet custT="1"/>
      <dgm:spPr/>
      <dgm:t>
        <a:bodyPr/>
        <a:lstStyle/>
        <a:p>
          <a:r>
            <a:rPr lang="pl-PL" sz="1600" b="1" dirty="0"/>
            <a:t>WYBÓR OPERACJI</a:t>
          </a:r>
        </a:p>
        <a:p>
          <a:r>
            <a:rPr lang="pl-PL" sz="1600" dirty="0"/>
            <a:t>- w ciągu 60 dni od dnia złożenia wniosku o dofinansowanie</a:t>
          </a:r>
        </a:p>
        <a:p>
          <a:r>
            <a:rPr lang="pl-PL" sz="1600" b="0" dirty="0"/>
            <a:t>- ocenę przeprowadza Rada DLGR</a:t>
          </a:r>
        </a:p>
      </dgm:t>
    </dgm:pt>
    <dgm:pt modelId="{A9FED486-FFA1-43E2-85DF-2178DEE6283D}" type="parTrans" cxnId="{9A3C665B-D4B2-4F77-BDC6-6D028E24E9A7}">
      <dgm:prSet/>
      <dgm:spPr/>
      <dgm:t>
        <a:bodyPr/>
        <a:lstStyle/>
        <a:p>
          <a:endParaRPr lang="pl-PL"/>
        </a:p>
      </dgm:t>
    </dgm:pt>
    <dgm:pt modelId="{0E1A23F1-0A71-4794-A0CC-5FD7B270C8A6}" type="sibTrans" cxnId="{9A3C665B-D4B2-4F77-BDC6-6D028E24E9A7}">
      <dgm:prSet/>
      <dgm:spPr/>
      <dgm:t>
        <a:bodyPr/>
        <a:lstStyle/>
        <a:p>
          <a:endParaRPr lang="pl-PL"/>
        </a:p>
      </dgm:t>
    </dgm:pt>
    <dgm:pt modelId="{E690D01C-2675-4B88-8294-2B7C35008C1C}">
      <dgm:prSet custT="1"/>
      <dgm:spPr/>
      <dgm:t>
        <a:bodyPr/>
        <a:lstStyle/>
        <a:p>
          <a:r>
            <a:rPr lang="pl-PL" sz="1600" b="1" dirty="0"/>
            <a:t>USTALENIE KWOTY WSPARCIA</a:t>
          </a:r>
        </a:p>
        <a:p>
          <a:r>
            <a:rPr lang="pl-PL" sz="1600" dirty="0"/>
            <a:t>–  intensywność wsparcia (interes zbiorowy)</a:t>
          </a:r>
        </a:p>
        <a:p>
          <a:r>
            <a:rPr lang="pl-PL" sz="1600" b="0" dirty="0"/>
            <a:t>- kwalifikowalność kosztów</a:t>
          </a:r>
        </a:p>
        <a:p>
          <a:r>
            <a:rPr lang="pl-PL" sz="1600" b="0" dirty="0"/>
            <a:t>- limity</a:t>
          </a:r>
        </a:p>
      </dgm:t>
    </dgm:pt>
    <dgm:pt modelId="{98D4577E-CFF0-4F5C-9108-1451A5D8F324}" type="parTrans" cxnId="{383BCA12-1CFF-4CF1-BBA8-B78D22F196DE}">
      <dgm:prSet/>
      <dgm:spPr/>
      <dgm:t>
        <a:bodyPr/>
        <a:lstStyle/>
        <a:p>
          <a:endParaRPr lang="pl-PL"/>
        </a:p>
      </dgm:t>
    </dgm:pt>
    <dgm:pt modelId="{B1F4BB68-6FF3-420D-9A53-077D569CAA37}" type="sibTrans" cxnId="{383BCA12-1CFF-4CF1-BBA8-B78D22F196DE}">
      <dgm:prSet/>
      <dgm:spPr/>
      <dgm:t>
        <a:bodyPr/>
        <a:lstStyle/>
        <a:p>
          <a:endParaRPr lang="pl-PL"/>
        </a:p>
      </dgm:t>
    </dgm:pt>
    <dgm:pt modelId="{90349C49-91AC-44A1-8DDC-12EE24F43BA3}">
      <dgm:prSet custT="1"/>
      <dgm:spPr/>
      <dgm:t>
        <a:bodyPr/>
        <a:lstStyle/>
        <a:p>
          <a:r>
            <a:rPr lang="pl-PL" sz="1600" b="1" dirty="0"/>
            <a:t>OCENA PUNKTOWA WNIOSKÓW ZGODNYCH Z LSR</a:t>
          </a:r>
        </a:p>
        <a:p>
          <a:r>
            <a:rPr lang="pl-PL" sz="1600" b="0" dirty="0"/>
            <a:t>- wg lokalnych kryteriów wyboru operacji</a:t>
          </a:r>
        </a:p>
      </dgm:t>
    </dgm:pt>
    <dgm:pt modelId="{6669CA77-1CA0-4722-9F72-356930F7C450}" type="parTrans" cxnId="{8A38E0F0-9ADF-4214-AD6B-DC7191F9DC0C}">
      <dgm:prSet/>
      <dgm:spPr/>
      <dgm:t>
        <a:bodyPr/>
        <a:lstStyle/>
        <a:p>
          <a:endParaRPr lang="pl-PL"/>
        </a:p>
      </dgm:t>
    </dgm:pt>
    <dgm:pt modelId="{08CC76EA-FE2E-4DAD-87E9-4DE56EA2B42F}" type="sibTrans" cxnId="{8A38E0F0-9ADF-4214-AD6B-DC7191F9DC0C}">
      <dgm:prSet/>
      <dgm:spPr/>
      <dgm:t>
        <a:bodyPr/>
        <a:lstStyle/>
        <a:p>
          <a:endParaRPr lang="pl-PL"/>
        </a:p>
      </dgm:t>
    </dgm:pt>
    <dgm:pt modelId="{63B9EF88-E753-4DB5-975A-0C0CA8D0FA85}">
      <dgm:prSet custT="1"/>
      <dgm:spPr/>
      <dgm:t>
        <a:bodyPr/>
        <a:lstStyle/>
        <a:p>
          <a:r>
            <a:rPr lang="pl-PL" sz="1600" b="1" dirty="0"/>
            <a:t>OGŁOSZENIE WYNIKÓW</a:t>
          </a:r>
        </a:p>
        <a:p>
          <a:r>
            <a:rPr lang="pl-PL" sz="1600" b="0" dirty="0"/>
            <a:t>- </a:t>
          </a:r>
          <a:r>
            <a:rPr lang="pl-PL" sz="1600" dirty="0">
              <a:solidFill>
                <a:schemeClr val="bg1"/>
              </a:solidFill>
            </a:rPr>
            <a:t> strona </a:t>
          </a:r>
          <a:r>
            <a:rPr lang="pl-PL" sz="16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www.ngr.pila.pl</a:t>
          </a:r>
          <a:endParaRPr lang="pl-PL" sz="1600" dirty="0">
            <a:solidFill>
              <a:schemeClr val="bg1"/>
            </a:solidFill>
          </a:endParaRPr>
        </a:p>
        <a:p>
          <a:pPr>
            <a:buNone/>
          </a:pPr>
          <a:r>
            <a:rPr lang="pl-PL" sz="1600" dirty="0">
              <a:solidFill>
                <a:schemeClr val="bg1"/>
              </a:solidFill>
            </a:rPr>
            <a:t>- strona </a:t>
          </a:r>
          <a:r>
            <a:rPr lang="pl-PL" sz="1600" u="sng" dirty="0">
              <a:solidFill>
                <a:schemeClr val="bg1"/>
              </a:solidFill>
              <a:hlinkClick xmlns:r="http://schemas.openxmlformats.org/officeDocument/2006/relationships" r:id="rId2"/>
            </a:rPr>
            <a:t>www.rybactwo.gov.pl</a:t>
          </a:r>
          <a:endParaRPr lang="pl-PL" sz="1600" u="sng" dirty="0">
            <a:solidFill>
              <a:schemeClr val="bg1"/>
            </a:solidFill>
          </a:endParaRPr>
        </a:p>
        <a:p>
          <a:pPr>
            <a:buNone/>
          </a:pPr>
          <a:r>
            <a:rPr lang="pl-PL" sz="1600" b="0" dirty="0">
              <a:solidFill>
                <a:schemeClr val="bg1"/>
              </a:solidFill>
            </a:rPr>
            <a:t>- powiadomienie wnioskodawców</a:t>
          </a:r>
          <a:endParaRPr lang="pl-PL" sz="1600" b="0" dirty="0"/>
        </a:p>
      </dgm:t>
    </dgm:pt>
    <dgm:pt modelId="{FB2A01D1-41DE-4CA4-B381-90A0E897CD5E}" type="parTrans" cxnId="{256D6B9B-A747-483D-BE75-43B8EA9C40CA}">
      <dgm:prSet/>
      <dgm:spPr/>
      <dgm:t>
        <a:bodyPr/>
        <a:lstStyle/>
        <a:p>
          <a:endParaRPr lang="pl-PL"/>
        </a:p>
      </dgm:t>
    </dgm:pt>
    <dgm:pt modelId="{402BAFDF-58BC-405B-9564-945EDD2B14FD}" type="sibTrans" cxnId="{256D6B9B-A747-483D-BE75-43B8EA9C40CA}">
      <dgm:prSet/>
      <dgm:spPr/>
      <dgm:t>
        <a:bodyPr/>
        <a:lstStyle/>
        <a:p>
          <a:endParaRPr lang="pl-PL"/>
        </a:p>
      </dgm:t>
    </dgm:pt>
    <dgm:pt modelId="{47FEB8DC-BAF7-47CB-9063-F9402999C3E6}" type="pres">
      <dgm:prSet presAssocID="{CAF29897-0505-418A-AE4D-591E4F8E71BC}" presName="diagram" presStyleCnt="0">
        <dgm:presLayoutVars>
          <dgm:dir/>
          <dgm:resizeHandles val="exact"/>
        </dgm:presLayoutVars>
      </dgm:prSet>
      <dgm:spPr/>
    </dgm:pt>
    <dgm:pt modelId="{E3C8C985-861F-4E2E-8CF2-0EE1BA9BF383}" type="pres">
      <dgm:prSet presAssocID="{B96297B9-33D9-4503-9FFD-47F766D385AB}" presName="node" presStyleLbl="node1" presStyleIdx="0" presStyleCnt="9">
        <dgm:presLayoutVars>
          <dgm:bulletEnabled val="1"/>
        </dgm:presLayoutVars>
      </dgm:prSet>
      <dgm:spPr/>
    </dgm:pt>
    <dgm:pt modelId="{E3947993-1485-4E13-939A-B49413BEF04A}" type="pres">
      <dgm:prSet presAssocID="{0DFE461D-592D-4B30-A280-7B3FF1644252}" presName="sibTrans" presStyleCnt="0"/>
      <dgm:spPr/>
    </dgm:pt>
    <dgm:pt modelId="{918106B0-E8D0-4A1E-9C0D-DE1ED56C7C3F}" type="pres">
      <dgm:prSet presAssocID="{4A822579-FF5C-4826-AC52-08B8608F1C81}" presName="node" presStyleLbl="node1" presStyleIdx="1" presStyleCnt="9">
        <dgm:presLayoutVars>
          <dgm:bulletEnabled val="1"/>
        </dgm:presLayoutVars>
      </dgm:prSet>
      <dgm:spPr/>
    </dgm:pt>
    <dgm:pt modelId="{24A84AA4-066D-4535-BB27-897FD313A57B}" type="pres">
      <dgm:prSet presAssocID="{9A71DFDE-7542-4B86-8E51-6B31743B0EF7}" presName="sibTrans" presStyleCnt="0"/>
      <dgm:spPr/>
    </dgm:pt>
    <dgm:pt modelId="{F1D1765C-A490-4D90-946A-7D32AC45DEDA}" type="pres">
      <dgm:prSet presAssocID="{6868A20F-E46A-479B-B30B-030406FC0BF6}" presName="node" presStyleLbl="node1" presStyleIdx="2" presStyleCnt="9">
        <dgm:presLayoutVars>
          <dgm:bulletEnabled val="1"/>
        </dgm:presLayoutVars>
      </dgm:prSet>
      <dgm:spPr/>
    </dgm:pt>
    <dgm:pt modelId="{C2AD7190-BDB1-4349-A92E-063DCD08E64A}" type="pres">
      <dgm:prSet presAssocID="{C54DCD64-7E72-4EF1-8821-506549412A15}" presName="sibTrans" presStyleCnt="0"/>
      <dgm:spPr/>
    </dgm:pt>
    <dgm:pt modelId="{FBE18B9A-3A63-448C-9067-4374F3EE612F}" type="pres">
      <dgm:prSet presAssocID="{3C731485-89E1-4F92-AAD4-FB9EFB93C7A2}" presName="node" presStyleLbl="node1" presStyleIdx="3" presStyleCnt="9">
        <dgm:presLayoutVars>
          <dgm:bulletEnabled val="1"/>
        </dgm:presLayoutVars>
      </dgm:prSet>
      <dgm:spPr/>
    </dgm:pt>
    <dgm:pt modelId="{70274C0A-0D2D-476E-93D9-8B2F3B699E31}" type="pres">
      <dgm:prSet presAssocID="{0E1A23F1-0A71-4794-A0CC-5FD7B270C8A6}" presName="sibTrans" presStyleCnt="0"/>
      <dgm:spPr/>
    </dgm:pt>
    <dgm:pt modelId="{5AAF66EF-2061-417B-BCE6-A0DA31B6F55D}" type="pres">
      <dgm:prSet presAssocID="{42839A62-680E-4E15-B18A-D5DB7C89A465}" presName="node" presStyleLbl="node1" presStyleIdx="4" presStyleCnt="9">
        <dgm:presLayoutVars>
          <dgm:bulletEnabled val="1"/>
        </dgm:presLayoutVars>
      </dgm:prSet>
      <dgm:spPr/>
    </dgm:pt>
    <dgm:pt modelId="{0979E1B0-9583-4605-AD31-D035FC781889}" type="pres">
      <dgm:prSet presAssocID="{B395C27B-5087-4A4A-AE37-912B94426700}" presName="sibTrans" presStyleCnt="0"/>
      <dgm:spPr/>
    </dgm:pt>
    <dgm:pt modelId="{AAEE7710-75A2-4083-AE74-8BE7BF9EAE78}" type="pres">
      <dgm:prSet presAssocID="{FDB1C249-AF66-47E8-A2B1-F7C5F95F8CC7}" presName="node" presStyleLbl="node1" presStyleIdx="5" presStyleCnt="9">
        <dgm:presLayoutVars>
          <dgm:bulletEnabled val="1"/>
        </dgm:presLayoutVars>
      </dgm:prSet>
      <dgm:spPr/>
    </dgm:pt>
    <dgm:pt modelId="{0EB7BDA3-4A09-416C-81BC-FB287AB6A7D9}" type="pres">
      <dgm:prSet presAssocID="{E54553A6-80D8-4DE3-9211-ED5156E3C723}" presName="sibTrans" presStyleCnt="0"/>
      <dgm:spPr/>
    </dgm:pt>
    <dgm:pt modelId="{087A766E-22C6-49C7-B0B7-92D9299511DC}" type="pres">
      <dgm:prSet presAssocID="{90349C49-91AC-44A1-8DDC-12EE24F43BA3}" presName="node" presStyleLbl="node1" presStyleIdx="6" presStyleCnt="9">
        <dgm:presLayoutVars>
          <dgm:bulletEnabled val="1"/>
        </dgm:presLayoutVars>
      </dgm:prSet>
      <dgm:spPr/>
    </dgm:pt>
    <dgm:pt modelId="{103689B5-7533-4754-9F72-A50893A16C47}" type="pres">
      <dgm:prSet presAssocID="{08CC76EA-FE2E-4DAD-87E9-4DE56EA2B42F}" presName="sibTrans" presStyleCnt="0"/>
      <dgm:spPr/>
    </dgm:pt>
    <dgm:pt modelId="{CAA41C13-7696-4309-801A-1CCFFD2A1DB1}" type="pres">
      <dgm:prSet presAssocID="{E690D01C-2675-4B88-8294-2B7C35008C1C}" presName="node" presStyleLbl="node1" presStyleIdx="7" presStyleCnt="9">
        <dgm:presLayoutVars>
          <dgm:bulletEnabled val="1"/>
        </dgm:presLayoutVars>
      </dgm:prSet>
      <dgm:spPr/>
    </dgm:pt>
    <dgm:pt modelId="{70783432-C043-4D79-B61E-05811DDD331F}" type="pres">
      <dgm:prSet presAssocID="{B1F4BB68-6FF3-420D-9A53-077D569CAA37}" presName="sibTrans" presStyleCnt="0"/>
      <dgm:spPr/>
    </dgm:pt>
    <dgm:pt modelId="{5A6ACBE9-169E-435C-A5FF-3D4B4C7C36DF}" type="pres">
      <dgm:prSet presAssocID="{63B9EF88-E753-4DB5-975A-0C0CA8D0FA85}" presName="node" presStyleLbl="node1" presStyleIdx="8" presStyleCnt="9">
        <dgm:presLayoutVars>
          <dgm:bulletEnabled val="1"/>
        </dgm:presLayoutVars>
      </dgm:prSet>
      <dgm:spPr/>
    </dgm:pt>
  </dgm:ptLst>
  <dgm:cxnLst>
    <dgm:cxn modelId="{383BCA12-1CFF-4CF1-BBA8-B78D22F196DE}" srcId="{CAF29897-0505-418A-AE4D-591E4F8E71BC}" destId="{E690D01C-2675-4B88-8294-2B7C35008C1C}" srcOrd="7" destOrd="0" parTransId="{98D4577E-CFF0-4F5C-9108-1451A5D8F324}" sibTransId="{B1F4BB68-6FF3-420D-9A53-077D569CAA37}"/>
    <dgm:cxn modelId="{D24CB316-45D3-46E6-8AF7-CE68430891AC}" srcId="{CAF29897-0505-418A-AE4D-591E4F8E71BC}" destId="{B96297B9-33D9-4503-9FFD-47F766D385AB}" srcOrd="0" destOrd="0" parTransId="{17F1D71F-A213-4637-B000-C0DB8EE3F423}" sibTransId="{0DFE461D-592D-4B30-A280-7B3FF1644252}"/>
    <dgm:cxn modelId="{2FB5D518-DDBD-4500-B905-8B1D36FF401A}" type="presOf" srcId="{63B9EF88-E753-4DB5-975A-0C0CA8D0FA85}" destId="{5A6ACBE9-169E-435C-A5FF-3D4B4C7C36DF}" srcOrd="0" destOrd="0" presId="urn:microsoft.com/office/officeart/2005/8/layout/default"/>
    <dgm:cxn modelId="{18660C2B-D919-413D-B8B8-578BE99E60C8}" type="presOf" srcId="{90349C49-91AC-44A1-8DDC-12EE24F43BA3}" destId="{087A766E-22C6-49C7-B0B7-92D9299511DC}" srcOrd="0" destOrd="0" presId="urn:microsoft.com/office/officeart/2005/8/layout/default"/>
    <dgm:cxn modelId="{A90EFA36-6AB6-4486-B6D4-4DD05CF0B03E}" type="presOf" srcId="{4A822579-FF5C-4826-AC52-08B8608F1C81}" destId="{918106B0-E8D0-4A1E-9C0D-DE1ED56C7C3F}" srcOrd="0" destOrd="0" presId="urn:microsoft.com/office/officeart/2005/8/layout/default"/>
    <dgm:cxn modelId="{9A3C665B-D4B2-4F77-BDC6-6D028E24E9A7}" srcId="{CAF29897-0505-418A-AE4D-591E4F8E71BC}" destId="{3C731485-89E1-4F92-AAD4-FB9EFB93C7A2}" srcOrd="3" destOrd="0" parTransId="{A9FED486-FFA1-43E2-85DF-2178DEE6283D}" sibTransId="{0E1A23F1-0A71-4794-A0CC-5FD7B270C8A6}"/>
    <dgm:cxn modelId="{BF724A5E-BD44-411B-8FFF-238DCFA99F87}" type="presOf" srcId="{E690D01C-2675-4B88-8294-2B7C35008C1C}" destId="{CAA41C13-7696-4309-801A-1CCFFD2A1DB1}" srcOrd="0" destOrd="0" presId="urn:microsoft.com/office/officeart/2005/8/layout/default"/>
    <dgm:cxn modelId="{2E309D5E-127D-4DA1-AB6E-56D83736F068}" srcId="{CAF29897-0505-418A-AE4D-591E4F8E71BC}" destId="{4A822579-FF5C-4826-AC52-08B8608F1C81}" srcOrd="1" destOrd="0" parTransId="{A02C1466-22E0-4769-9FF0-3E71335446F4}" sibTransId="{9A71DFDE-7542-4B86-8E51-6B31743B0EF7}"/>
    <dgm:cxn modelId="{94585244-2A3C-46FB-B253-9D76A4334411}" type="presOf" srcId="{B96297B9-33D9-4503-9FFD-47F766D385AB}" destId="{E3C8C985-861F-4E2E-8CF2-0EE1BA9BF383}" srcOrd="0" destOrd="0" presId="urn:microsoft.com/office/officeart/2005/8/layout/default"/>
    <dgm:cxn modelId="{7E33BC6F-76B0-41B2-9576-191A2D5939BB}" srcId="{CAF29897-0505-418A-AE4D-591E4F8E71BC}" destId="{42839A62-680E-4E15-B18A-D5DB7C89A465}" srcOrd="4" destOrd="0" parTransId="{42F95761-93BA-4654-85E0-3600D593CAFD}" sibTransId="{B395C27B-5087-4A4A-AE37-912B94426700}"/>
    <dgm:cxn modelId="{797CD158-0D15-4E19-AE11-D0FC682F0428}" type="presOf" srcId="{CAF29897-0505-418A-AE4D-591E4F8E71BC}" destId="{47FEB8DC-BAF7-47CB-9063-F9402999C3E6}" srcOrd="0" destOrd="0" presId="urn:microsoft.com/office/officeart/2005/8/layout/default"/>
    <dgm:cxn modelId="{0F390F90-4490-42FF-BAB2-95A5AE017333}" srcId="{CAF29897-0505-418A-AE4D-591E4F8E71BC}" destId="{FDB1C249-AF66-47E8-A2B1-F7C5F95F8CC7}" srcOrd="5" destOrd="0" parTransId="{5E21E7B1-0A0B-45B8-85A9-30F8FBA2BB1F}" sibTransId="{E54553A6-80D8-4DE3-9211-ED5156E3C723}"/>
    <dgm:cxn modelId="{256D6B9B-A747-483D-BE75-43B8EA9C40CA}" srcId="{CAF29897-0505-418A-AE4D-591E4F8E71BC}" destId="{63B9EF88-E753-4DB5-975A-0C0CA8D0FA85}" srcOrd="8" destOrd="0" parTransId="{FB2A01D1-41DE-4CA4-B381-90A0E897CD5E}" sibTransId="{402BAFDF-58BC-405B-9564-945EDD2B14FD}"/>
    <dgm:cxn modelId="{7CD49CA4-E94F-4480-A6F3-19C54F39B346}" type="presOf" srcId="{42839A62-680E-4E15-B18A-D5DB7C89A465}" destId="{5AAF66EF-2061-417B-BCE6-A0DA31B6F55D}" srcOrd="0" destOrd="0" presId="urn:microsoft.com/office/officeart/2005/8/layout/default"/>
    <dgm:cxn modelId="{F106B3B0-11B9-47C7-8174-CC1278DE677D}" type="presOf" srcId="{3C731485-89E1-4F92-AAD4-FB9EFB93C7A2}" destId="{FBE18B9A-3A63-448C-9067-4374F3EE612F}" srcOrd="0" destOrd="0" presId="urn:microsoft.com/office/officeart/2005/8/layout/default"/>
    <dgm:cxn modelId="{36E11EBD-AF3D-43C0-8768-9E7AF6F7130B}" type="presOf" srcId="{FDB1C249-AF66-47E8-A2B1-F7C5F95F8CC7}" destId="{AAEE7710-75A2-4083-AE74-8BE7BF9EAE78}" srcOrd="0" destOrd="0" presId="urn:microsoft.com/office/officeart/2005/8/layout/default"/>
    <dgm:cxn modelId="{6DB313C7-690B-4153-9315-BC9639D43055}" type="presOf" srcId="{6868A20F-E46A-479B-B30B-030406FC0BF6}" destId="{F1D1765C-A490-4D90-946A-7D32AC45DEDA}" srcOrd="0" destOrd="0" presId="urn:microsoft.com/office/officeart/2005/8/layout/default"/>
    <dgm:cxn modelId="{4D7A8ADA-72E8-4199-A893-B207FDACC104}" srcId="{CAF29897-0505-418A-AE4D-591E4F8E71BC}" destId="{6868A20F-E46A-479B-B30B-030406FC0BF6}" srcOrd="2" destOrd="0" parTransId="{9E4611CB-E102-4C7A-86FA-F84EF09638DC}" sibTransId="{C54DCD64-7E72-4EF1-8821-506549412A15}"/>
    <dgm:cxn modelId="{8A38E0F0-9ADF-4214-AD6B-DC7191F9DC0C}" srcId="{CAF29897-0505-418A-AE4D-591E4F8E71BC}" destId="{90349C49-91AC-44A1-8DDC-12EE24F43BA3}" srcOrd="6" destOrd="0" parTransId="{6669CA77-1CA0-4722-9F72-356930F7C450}" sibTransId="{08CC76EA-FE2E-4DAD-87E9-4DE56EA2B42F}"/>
    <dgm:cxn modelId="{9223E143-7F82-442A-B13C-7B940BD3D2EE}" type="presParOf" srcId="{47FEB8DC-BAF7-47CB-9063-F9402999C3E6}" destId="{E3C8C985-861F-4E2E-8CF2-0EE1BA9BF383}" srcOrd="0" destOrd="0" presId="urn:microsoft.com/office/officeart/2005/8/layout/default"/>
    <dgm:cxn modelId="{58C2B465-BC89-4767-A0CF-B9061D4C0384}" type="presParOf" srcId="{47FEB8DC-BAF7-47CB-9063-F9402999C3E6}" destId="{E3947993-1485-4E13-939A-B49413BEF04A}" srcOrd="1" destOrd="0" presId="urn:microsoft.com/office/officeart/2005/8/layout/default"/>
    <dgm:cxn modelId="{A666B189-4816-4E4C-996A-679FD3259D93}" type="presParOf" srcId="{47FEB8DC-BAF7-47CB-9063-F9402999C3E6}" destId="{918106B0-E8D0-4A1E-9C0D-DE1ED56C7C3F}" srcOrd="2" destOrd="0" presId="urn:microsoft.com/office/officeart/2005/8/layout/default"/>
    <dgm:cxn modelId="{C35665DA-F08C-49CC-A03D-55DF667B028D}" type="presParOf" srcId="{47FEB8DC-BAF7-47CB-9063-F9402999C3E6}" destId="{24A84AA4-066D-4535-BB27-897FD313A57B}" srcOrd="3" destOrd="0" presId="urn:microsoft.com/office/officeart/2005/8/layout/default"/>
    <dgm:cxn modelId="{D58E7FFA-5F0E-4886-8D4B-AB6F2A7A084F}" type="presParOf" srcId="{47FEB8DC-BAF7-47CB-9063-F9402999C3E6}" destId="{F1D1765C-A490-4D90-946A-7D32AC45DEDA}" srcOrd="4" destOrd="0" presId="urn:microsoft.com/office/officeart/2005/8/layout/default"/>
    <dgm:cxn modelId="{24D63698-0064-434B-8B23-BDFD08C061CA}" type="presParOf" srcId="{47FEB8DC-BAF7-47CB-9063-F9402999C3E6}" destId="{C2AD7190-BDB1-4349-A92E-063DCD08E64A}" srcOrd="5" destOrd="0" presId="urn:microsoft.com/office/officeart/2005/8/layout/default"/>
    <dgm:cxn modelId="{B65F1649-EB58-4DC0-AAAF-F36289112C7F}" type="presParOf" srcId="{47FEB8DC-BAF7-47CB-9063-F9402999C3E6}" destId="{FBE18B9A-3A63-448C-9067-4374F3EE612F}" srcOrd="6" destOrd="0" presId="urn:microsoft.com/office/officeart/2005/8/layout/default"/>
    <dgm:cxn modelId="{C746CD80-5072-4F7A-9952-92C1C152ECCC}" type="presParOf" srcId="{47FEB8DC-BAF7-47CB-9063-F9402999C3E6}" destId="{70274C0A-0D2D-476E-93D9-8B2F3B699E31}" srcOrd="7" destOrd="0" presId="urn:microsoft.com/office/officeart/2005/8/layout/default"/>
    <dgm:cxn modelId="{3433B473-9B02-443D-9E80-704DEE1C66A5}" type="presParOf" srcId="{47FEB8DC-BAF7-47CB-9063-F9402999C3E6}" destId="{5AAF66EF-2061-417B-BCE6-A0DA31B6F55D}" srcOrd="8" destOrd="0" presId="urn:microsoft.com/office/officeart/2005/8/layout/default"/>
    <dgm:cxn modelId="{03D12B8C-AD5F-4B44-99FA-0390B3B3D879}" type="presParOf" srcId="{47FEB8DC-BAF7-47CB-9063-F9402999C3E6}" destId="{0979E1B0-9583-4605-AD31-D035FC781889}" srcOrd="9" destOrd="0" presId="urn:microsoft.com/office/officeart/2005/8/layout/default"/>
    <dgm:cxn modelId="{8C82C87F-43A0-45AB-AB51-02A7021858CD}" type="presParOf" srcId="{47FEB8DC-BAF7-47CB-9063-F9402999C3E6}" destId="{AAEE7710-75A2-4083-AE74-8BE7BF9EAE78}" srcOrd="10" destOrd="0" presId="urn:microsoft.com/office/officeart/2005/8/layout/default"/>
    <dgm:cxn modelId="{2C2A060D-F59A-4439-BA27-9F5B94F2644D}" type="presParOf" srcId="{47FEB8DC-BAF7-47CB-9063-F9402999C3E6}" destId="{0EB7BDA3-4A09-416C-81BC-FB287AB6A7D9}" srcOrd="11" destOrd="0" presId="urn:microsoft.com/office/officeart/2005/8/layout/default"/>
    <dgm:cxn modelId="{B90FC8F2-AB95-4813-B0ED-19E228E0AB92}" type="presParOf" srcId="{47FEB8DC-BAF7-47CB-9063-F9402999C3E6}" destId="{087A766E-22C6-49C7-B0B7-92D9299511DC}" srcOrd="12" destOrd="0" presId="urn:microsoft.com/office/officeart/2005/8/layout/default"/>
    <dgm:cxn modelId="{483E1F88-771D-4B95-8FB1-2177B8F1905D}" type="presParOf" srcId="{47FEB8DC-BAF7-47CB-9063-F9402999C3E6}" destId="{103689B5-7533-4754-9F72-A50893A16C47}" srcOrd="13" destOrd="0" presId="urn:microsoft.com/office/officeart/2005/8/layout/default"/>
    <dgm:cxn modelId="{2894C7F8-6A18-47E7-84E9-AB9572209D9A}" type="presParOf" srcId="{47FEB8DC-BAF7-47CB-9063-F9402999C3E6}" destId="{CAA41C13-7696-4309-801A-1CCFFD2A1DB1}" srcOrd="14" destOrd="0" presId="urn:microsoft.com/office/officeart/2005/8/layout/default"/>
    <dgm:cxn modelId="{824527B7-9787-496A-93EF-3F00F0AF54A7}" type="presParOf" srcId="{47FEB8DC-BAF7-47CB-9063-F9402999C3E6}" destId="{70783432-C043-4D79-B61E-05811DDD331F}" srcOrd="15" destOrd="0" presId="urn:microsoft.com/office/officeart/2005/8/layout/default"/>
    <dgm:cxn modelId="{F9349071-9645-4B43-9DF0-8D00A8E21F31}" type="presParOf" srcId="{47FEB8DC-BAF7-47CB-9063-F9402999C3E6}" destId="{5A6ACBE9-169E-435C-A5FF-3D4B4C7C36D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8C985-861F-4E2E-8CF2-0EE1BA9BF383}">
      <dsp:nvSpPr>
        <dsp:cNvPr id="0" name=""/>
        <dsp:cNvSpPr/>
      </dsp:nvSpPr>
      <dsp:spPr>
        <a:xfrm>
          <a:off x="0" y="2090"/>
          <a:ext cx="2805924" cy="168355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OGŁOSZENIE O NABORZE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</a:rPr>
            <a:t>- nie później niż 30 dni przed terminem naboru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</a:rPr>
            <a:t>- termin nie krótszy niż 15 dni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</a:rPr>
            <a:t>- strona </a:t>
          </a:r>
          <a:r>
            <a:rPr lang="pl-PL" sz="16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www.ngr.pila.pl</a:t>
          </a:r>
          <a:endParaRPr lang="pl-PL" sz="1600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</a:rPr>
            <a:t>- strona </a:t>
          </a:r>
          <a:r>
            <a:rPr lang="pl-PL" sz="1600" u="sng" kern="1200" dirty="0">
              <a:solidFill>
                <a:schemeClr val="bg1"/>
              </a:solidFill>
            </a:rPr>
            <a:t>www.rybactwo.gov.pl</a:t>
          </a:r>
        </a:p>
      </dsp:txBody>
      <dsp:txXfrm>
        <a:off x="0" y="2090"/>
        <a:ext cx="2805924" cy="1683554"/>
      </dsp:txXfrm>
    </dsp:sp>
    <dsp:sp modelId="{918106B0-E8D0-4A1E-9C0D-DE1ED56C7C3F}">
      <dsp:nvSpPr>
        <dsp:cNvPr id="0" name=""/>
        <dsp:cNvSpPr/>
      </dsp:nvSpPr>
      <dsp:spPr>
        <a:xfrm>
          <a:off x="3086516" y="2090"/>
          <a:ext cx="2805924" cy="168355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SZKOLENIA I DORADZTWO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przed każdym naborem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konsultacje ciągłe w Biurze DLGR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kryterium w ocenie punktowej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/>
        </a:p>
      </dsp:txBody>
      <dsp:txXfrm>
        <a:off x="3086516" y="2090"/>
        <a:ext cx="2805924" cy="1683554"/>
      </dsp:txXfrm>
    </dsp:sp>
    <dsp:sp modelId="{F1D1765C-A490-4D90-946A-7D32AC45DEDA}">
      <dsp:nvSpPr>
        <dsp:cNvPr id="0" name=""/>
        <dsp:cNvSpPr/>
      </dsp:nvSpPr>
      <dsp:spPr>
        <a:xfrm>
          <a:off x="6173032" y="2090"/>
          <a:ext cx="2805924" cy="168355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ZŁOŻENIE WNIOSKU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przez system teleinformatyczny CST2021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w terminie naboru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jednorazowe uzupełnienia w DLGR</a:t>
          </a:r>
        </a:p>
      </dsp:txBody>
      <dsp:txXfrm>
        <a:off x="6173032" y="2090"/>
        <a:ext cx="2805924" cy="1683554"/>
      </dsp:txXfrm>
    </dsp:sp>
    <dsp:sp modelId="{FBE18B9A-3A63-448C-9067-4374F3EE612F}">
      <dsp:nvSpPr>
        <dsp:cNvPr id="0" name=""/>
        <dsp:cNvSpPr/>
      </dsp:nvSpPr>
      <dsp:spPr>
        <a:xfrm>
          <a:off x="0" y="1966237"/>
          <a:ext cx="2805924" cy="168355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WYBÓR OPERACJI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- w ciągu 60 dni od dnia złożenia wniosku o dofinansowanie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ocenę przeprowadza Rada DLGR</a:t>
          </a:r>
        </a:p>
      </dsp:txBody>
      <dsp:txXfrm>
        <a:off x="0" y="1966237"/>
        <a:ext cx="2805924" cy="1683554"/>
      </dsp:txXfrm>
    </dsp:sp>
    <dsp:sp modelId="{5AAF66EF-2061-417B-BCE6-A0DA31B6F55D}">
      <dsp:nvSpPr>
        <dsp:cNvPr id="0" name=""/>
        <dsp:cNvSpPr/>
      </dsp:nvSpPr>
      <dsp:spPr>
        <a:xfrm>
          <a:off x="3086516" y="1966237"/>
          <a:ext cx="2805924" cy="168355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OCENA FORMALNA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wniosek złożony w CST2021, w terminie naboru,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kompletność wniosku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weryfikuje Biuro</a:t>
          </a:r>
        </a:p>
      </dsp:txBody>
      <dsp:txXfrm>
        <a:off x="3086516" y="1966237"/>
        <a:ext cx="2805924" cy="1683554"/>
      </dsp:txXfrm>
    </dsp:sp>
    <dsp:sp modelId="{AAEE7710-75A2-4083-AE74-8BE7BF9EAE78}">
      <dsp:nvSpPr>
        <dsp:cNvPr id="0" name=""/>
        <dsp:cNvSpPr/>
      </dsp:nvSpPr>
      <dsp:spPr>
        <a:xfrm>
          <a:off x="6173032" y="1966237"/>
          <a:ext cx="2805924" cy="168355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OCENA ZGODNOŚCI Z LSR</a:t>
          </a:r>
          <a:r>
            <a:rPr lang="pl-PL" sz="1400" kern="1200" dirty="0"/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1"/>
              </a:solidFill>
            </a:rPr>
            <a:t>- zgodność z Programem oraz dodatkowymi warunkami wyboru operacji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1"/>
              </a:solidFill>
            </a:rPr>
            <a:t>- realizacja celów i wskaźników LSR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1"/>
              </a:solidFill>
            </a:rPr>
            <a:t>- zgodność z zakresem tematycznym</a:t>
          </a:r>
        </a:p>
      </dsp:txBody>
      <dsp:txXfrm>
        <a:off x="6173032" y="1966237"/>
        <a:ext cx="2805924" cy="1683554"/>
      </dsp:txXfrm>
    </dsp:sp>
    <dsp:sp modelId="{087A766E-22C6-49C7-B0B7-92D9299511DC}">
      <dsp:nvSpPr>
        <dsp:cNvPr id="0" name=""/>
        <dsp:cNvSpPr/>
      </dsp:nvSpPr>
      <dsp:spPr>
        <a:xfrm>
          <a:off x="0" y="3930384"/>
          <a:ext cx="2805924" cy="168355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OCENA PUNKTOWA WNIOSKÓW ZGODNYCH Z LSR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wg lokalnych kryteriów wyboru operacji</a:t>
          </a:r>
        </a:p>
      </dsp:txBody>
      <dsp:txXfrm>
        <a:off x="0" y="3930384"/>
        <a:ext cx="2805924" cy="1683554"/>
      </dsp:txXfrm>
    </dsp:sp>
    <dsp:sp modelId="{CAA41C13-7696-4309-801A-1CCFFD2A1DB1}">
      <dsp:nvSpPr>
        <dsp:cNvPr id="0" name=""/>
        <dsp:cNvSpPr/>
      </dsp:nvSpPr>
      <dsp:spPr>
        <a:xfrm>
          <a:off x="3086516" y="3930384"/>
          <a:ext cx="2805924" cy="168355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USTALENIE KWOTY WSPARCIA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–  intensywność wsparcia (interes zbiorowy)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kwalifikowalność kosztów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limity</a:t>
          </a:r>
        </a:p>
      </dsp:txBody>
      <dsp:txXfrm>
        <a:off x="3086516" y="3930384"/>
        <a:ext cx="2805924" cy="1683554"/>
      </dsp:txXfrm>
    </dsp:sp>
    <dsp:sp modelId="{5A6ACBE9-169E-435C-A5FF-3D4B4C7C36DF}">
      <dsp:nvSpPr>
        <dsp:cNvPr id="0" name=""/>
        <dsp:cNvSpPr/>
      </dsp:nvSpPr>
      <dsp:spPr>
        <a:xfrm>
          <a:off x="6173032" y="3930384"/>
          <a:ext cx="2805924" cy="168355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OGŁOSZENIE WYNIKÓW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- </a:t>
          </a:r>
          <a:r>
            <a:rPr lang="pl-PL" sz="1600" kern="1200" dirty="0">
              <a:solidFill>
                <a:schemeClr val="bg1"/>
              </a:solidFill>
            </a:rPr>
            <a:t> strona </a:t>
          </a:r>
          <a:r>
            <a:rPr lang="pl-PL" sz="16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www.ngr.pila.pl</a:t>
          </a:r>
          <a:endParaRPr lang="pl-PL" sz="1600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</a:rPr>
            <a:t>- strona </a:t>
          </a:r>
          <a:r>
            <a:rPr lang="pl-PL" sz="1600" u="sng" kern="1200" dirty="0">
              <a:solidFill>
                <a:schemeClr val="bg1"/>
              </a:solidFill>
              <a:hlinkClick xmlns:r="http://schemas.openxmlformats.org/officeDocument/2006/relationships" r:id="rId2"/>
            </a:rPr>
            <a:t>www.rybactwo.gov.pl</a:t>
          </a:r>
          <a:endParaRPr lang="pl-PL" sz="1600" u="sng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bg1"/>
              </a:solidFill>
            </a:rPr>
            <a:t>- powiadomienie wnioskodawców</a:t>
          </a:r>
          <a:endParaRPr lang="pl-PL" sz="1600" b="0" kern="1200" dirty="0"/>
        </a:p>
      </dsp:txBody>
      <dsp:txXfrm>
        <a:off x="6173032" y="3930384"/>
        <a:ext cx="2805924" cy="1683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20.04.2026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B07795E-DC24-406B-5E3D-E281BA457D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1410" y="6616795"/>
            <a:ext cx="9162330" cy="7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0BF85-6E57-B29E-F9E6-1E36DF1A9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3D2EA96-9992-507E-A345-14BE0692E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DD6BF4-126D-22ED-C6A1-574B9BA2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A995F02-C59F-4742-A033-FB6E8E6AE998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19F444-4147-9FC7-A53B-206737F6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330C4F-45E7-D57D-AA5E-DFE76163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BEB0FAFB-634A-44F0-8666-95B0327013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60A6B5-2BE1-3B14-F180-165282F5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9FB45B-7551-D058-130D-8F897777C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055BE9-7F8F-686F-9780-AE9D0AC6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A995F02-C59F-4742-A033-FB6E8E6AE998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8C4006-ED23-BABD-66B6-A1F1A7EE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FFA863-D2E4-4FE5-B61A-3596A72E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BEB0FAFB-634A-44F0-8666-95B0327013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6018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11DA95-5F42-C613-F8AE-17D889ED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687ACA3-6D50-93D0-2F8A-2946AEEE4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77E979-897E-B231-25F4-83E87596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A995F02-C59F-4742-A033-FB6E8E6AE998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597126-9CF7-897C-97E6-C27C8F4D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C66F46-AB85-1139-CC72-981FABA4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BEB0FAFB-634A-44F0-8666-95B0327013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34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00B16-49CD-FDB1-836F-BD04BABD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47177B-51F9-B9C6-1FAC-C1A79EFB1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BEA1BB-6135-F4FF-EF3C-687FB8E6E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C2A1E0-290D-F11A-D527-E1BAAB79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A995F02-C59F-4742-A033-FB6E8E6AE998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EDA8AD2-C22D-3E5D-D218-9666640E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97558A-D053-43E0-2351-2E1EB17A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BEB0FAFB-634A-44F0-8666-95B0327013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068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D1596C-F823-DE70-262B-597630F0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8D0B60-9DEA-33A1-E3AA-F627D907F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5503AF-31B9-3B10-D15C-809C3FB8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3C793DD-415A-674C-0E52-8AB3B89BF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5BDD3D6-9C9F-2F9B-7128-8DA1E44AB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364C493-7F4D-D3E9-09D1-9A8C09A5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A995F02-C59F-4742-A033-FB6E8E6AE998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1478C14-6886-4DAD-4182-11B996C9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3CE8666-A076-0B1E-C6C0-0F8F889B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BEB0FAFB-634A-44F0-8666-95B0327013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177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91E873-EC00-7796-BE1A-2C4FF530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52B76DD-8110-C094-2B88-8D65424C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A995F02-C59F-4742-A033-FB6E8E6AE998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527709D-0AA9-4E86-7A38-9031CCCA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25933B0-4E24-7499-0B93-84C60086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BEB0FAFB-634A-44F0-8666-95B0327013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77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B93445C-6C67-EE92-035C-0B865A9A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A995F02-C59F-4742-A033-FB6E8E6AE998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D7A27ED-3724-B796-0042-0EC5AFE9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149EDC0-760F-4E16-07F4-2C396ED0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BEB0FAFB-634A-44F0-8666-95B0327013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619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70197-C3ED-066F-E833-5CDF1C3C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563601-83B7-4436-B085-A007CFF75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E71BE2-E64C-B687-7C7F-71C708B9A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9E501A-C9DA-FBB2-C909-A0FC5F43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A995F02-C59F-4742-A033-FB6E8E6AE998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78F09D-ABA2-4819-9E91-9F168824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98EA79C-06CE-688C-B0B3-337D62C5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BEB0FAFB-634A-44F0-8666-95B0327013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528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F0151-EDB7-93AE-E4F0-5F531F28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22CF758-3088-EEA9-2432-378C37A39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B5D119-672C-6C89-4512-249065488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674B02-0894-F563-4CA7-4AF5E1E0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A995F02-C59F-4742-A033-FB6E8E6AE998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557074-51E7-FAB7-22AF-3A6A88F1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8F8753A-F02D-7969-0B0A-F5047D56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BEB0FAFB-634A-44F0-8666-95B0327013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98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20.04.2026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3560B0-248C-8E26-7796-34837E1A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25CD49-BF46-F78B-1887-9FC138289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2BBEEC-BF1D-2F0C-C102-90986723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A995F02-C59F-4742-A033-FB6E8E6AE998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0C7B11-2213-F8B1-B854-D43B3FBE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08392B-1564-A1B5-9263-F03E44CE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BEB0FAFB-634A-44F0-8666-95B0327013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959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A8D15AF-B79E-575A-8544-321843678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B86E95-4ED7-7A42-F0EF-1C7EA7822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318A99-BDB2-7680-76CB-C0A2462A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6A995F02-C59F-4742-A033-FB6E8E6AE998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267D19-34FD-C16B-EC0D-DA15255E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CCFA12-ED6A-14BB-5B4C-F2735A09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BEB0FAFB-634A-44F0-8666-95B0327013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3859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0925C1-A9AE-55F8-FBF8-017336781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93607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57B8B-96F9-B637-898F-574F2B302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21A3852-7C57-88BC-F5D5-220D09326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732066-8514-1EF3-FB9A-A084B906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C705-CB11-40A0-9F97-18D90E8FAE5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E46123-3C31-8856-25B8-F733C265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1258F4-65FB-7EFD-04F6-AE3EF804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E8F0-CB3D-4CAE-A2D7-075B963D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83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EC0CCA-873D-A9FE-46A0-4F8486C0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10C9F0-243E-2BB5-54F8-4B4411916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DB9F1-5250-53B8-5C76-9E97EFD9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C705-CB11-40A0-9F97-18D90E8FAE5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50908C-6302-9963-60DE-8BFEE6D8F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D58D73-3F8B-4F53-6136-5EBB54B0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E8F0-CB3D-4CAE-A2D7-075B963D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961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E9800F-45C1-6E28-0F50-B8BD1BB4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47B663-0468-2527-B1B0-C7D4F7999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E3F20F-6376-17C4-6A3F-3E8017D1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C705-CB11-40A0-9F97-18D90E8FAE5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A90A9B-9CA6-6EB0-6628-E70AE589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003C6F-5E50-8568-B7A0-DC68422C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E8F0-CB3D-4CAE-A2D7-075B963D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124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D022F-ED36-4D7B-6938-57F25CE0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657293-108D-0F1B-1909-3D86645E3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84812E-4A4A-B80E-D669-9329E01FC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7116C9-7FFB-E2FE-BFCB-9AAA89CD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C705-CB11-40A0-9F97-18D90E8FAE5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7CF3DF-5591-C691-00B5-AC2552DC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DECEEE-3FF0-CB02-A588-45A15057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E8F0-CB3D-4CAE-A2D7-075B963D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840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F8BD71-699E-0B5D-4428-0C13D2DB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C4E072-800C-C8C9-B943-18F69F339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58BF39-7209-77CD-765E-35CA151BC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232EAAE-2E62-E95C-CE40-EAD2EEB7F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92DEC6A-62CA-C168-D7E7-5F05B6D99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1FBA009-94D4-ED7E-5EF1-AC7BBEF0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C705-CB11-40A0-9F97-18D90E8FAE5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45B50D4-347A-44C9-BF2D-BE188644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4C9279C-7777-5221-0386-433D613C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E8F0-CB3D-4CAE-A2D7-075B963D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810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7B37ED-DF88-E0B6-E443-E75F7037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00ED72-13F7-B423-6984-BF3CECBF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C705-CB11-40A0-9F97-18D90E8FAE5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161196F-07B4-47FE-4AAE-67FB0B43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A8ABE77-27DE-5D3B-DC46-B3F7E83E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E8F0-CB3D-4CAE-A2D7-075B963D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7045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2D79647-4766-6E35-6314-95D8BD1F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C705-CB11-40A0-9F97-18D90E8FAE5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4D5B85E-4E29-577D-3987-963B5CB8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1A6D43-0806-C9DB-BE8F-D13FD540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E8F0-CB3D-4CAE-A2D7-075B963D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69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20.04.2026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4120B-E611-800A-ADB3-E44D92B3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610D35-EEB4-B0FD-D3B6-7DFFC219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807E5C-4BF6-87DC-786F-8A9FDC468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5619D9-6536-8079-FE49-DA7B3BB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C705-CB11-40A0-9F97-18D90E8FAE5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5F578E-4C05-53D3-EDE3-D49AE467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2A260B7-1419-2128-15B5-4069B513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E8F0-CB3D-4CAE-A2D7-075B963D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006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B931A9-567E-A6D9-4E49-60C69AEF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B965A09-8F42-C79D-D455-2F6191E64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90CC864-E111-B357-0D85-833213DAF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2983BC-63F8-641A-55CF-4F446C3C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C705-CB11-40A0-9F97-18D90E8FAE5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7FD034-5CC9-AD1B-D55F-6A81AF1F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315866-DFCB-D61D-4C62-0B578CA4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E8F0-CB3D-4CAE-A2D7-075B963D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685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697E85-6064-BEC9-86CB-44904643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7CF74A3-D529-7F3A-1220-FEF4AA9A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DD2728-98CC-E0EE-E9F5-CCA823DC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C705-CB11-40A0-9F97-18D90E8FAE5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4B6DCB-A04B-584C-A9D8-D603C5D8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701D77-7703-4837-F831-B49DEC82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E8F0-CB3D-4CAE-A2D7-075B963D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715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6AB961F-8712-D0F0-D406-F3331060A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10B788B-6277-8409-ED8B-9ED3C3A2E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2326A4-A4D9-38AB-5CF8-0FA3F20A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C705-CB11-40A0-9F97-18D90E8FAE5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39155D-AAE0-EEFB-1E60-50E18311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5D6A68-9A1E-1DB6-295D-F5ED2CD9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E8F0-CB3D-4CAE-A2D7-075B963D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957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C2D5F-6B54-0582-3A49-A40513FC2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DAFC5C6-862B-3FC9-50A0-85F3826D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0FBFE1-5E63-ED29-9583-B0ACC67B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DF7D-AE6F-4954-8097-7F82775E111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E6238B-3B8C-D064-C5B0-925CBC10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F8916D-C0B1-CFE0-C77D-7FCC09AD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C52-F2A3-4C49-A2E8-8B23DB1BFB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604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C22FAC-7FF5-862F-69D1-008CA1BB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3F87A6-FEBC-7769-8ED8-62B89C281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E37B6D-B05B-1B68-83AE-E5A59DD6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DF7D-AE6F-4954-8097-7F82775E111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12CD9B-78C2-33E5-190F-ABE593EE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145AE2-119A-AF14-1985-89354BC7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C52-F2A3-4C49-A2E8-8B23DB1BFB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368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5D431B-2775-C722-4AD1-2E1EFF26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D2C11D-D010-B5E4-0DBB-D49C5772D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C4E579-E6D2-3EA6-E5C4-06CB0AFB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DF7D-AE6F-4954-8097-7F82775E111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4556D3-EDAC-BF7B-C503-753DA3CB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147F8A-0364-FAC6-A196-79A77E09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C52-F2A3-4C49-A2E8-8B23DB1BFB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9738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CFA34B-EA90-7BD9-ED4A-93E3B70D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265A9A-FA3C-5CFC-378D-E8CA7437B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500532A-1182-3DD9-3C16-A77438BC9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930D7B-B5D2-D7B8-9EB8-33590392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DF7D-AE6F-4954-8097-7F82775E111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F5A581-1013-1D5F-13E6-5852DF90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7C3997-0589-C7C8-3872-77C4ED37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C52-F2A3-4C49-A2E8-8B23DB1BFB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755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5E326-2BEF-F074-8BAE-B73368BC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C76841-DE85-CB60-F29D-04FB9F233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7270AE-D204-7080-2C9D-477B009E6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705E24F-4AC2-25FB-C310-C993B60F1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F62B7AE-C94E-22C6-42A4-19F34BCB8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6656F08-70D9-5288-7EA4-0C06A77E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DF7D-AE6F-4954-8097-7F82775E111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5CBE047-31D9-CB27-F4AA-B684CF1A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B0B4BEA-5A48-BE9D-718C-D2A95AF3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C52-F2A3-4C49-A2E8-8B23DB1BFB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727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704A2B-6749-D0C4-A449-72222C57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05868C7-E4BC-086F-DDE8-531D1F55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DF7D-AE6F-4954-8097-7F82775E111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8010BE4-AF96-AA23-171A-0FE1BD51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D965AF-74E4-B032-D4A8-D3B76284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C52-F2A3-4C49-A2E8-8B23DB1BFB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56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8820180-62A5-EC4A-71B0-CAA5C186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DF7D-AE6F-4954-8097-7F82775E111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E785583-7DAF-B919-B4C5-FEE5D4D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B43AE7-CF5A-6460-0228-16199433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C52-F2A3-4C49-A2E8-8B23DB1BFB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774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22B30-3798-E6F6-E295-2F53A9E08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0EA700-DC84-61C3-F150-71F53B69F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E911FD-ADDA-1507-DFD6-93C6F8A82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6B1261-000E-4744-D3DA-A291500C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DF7D-AE6F-4954-8097-7F82775E111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36C280-D48E-4757-3576-519099C7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021A46-3666-623C-763B-508B9ED8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C52-F2A3-4C49-A2E8-8B23DB1BFB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00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D01392-9EBA-A16D-FD8E-36ECB6D6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8A97104-E2D2-FF6B-3269-BE2962F31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6B7515-274C-542E-2542-1D2A9C42C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B12D76C-3C22-1A46-BBC6-4F5B00D1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DF7D-AE6F-4954-8097-7F82775E111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3722911-0649-94ED-94E4-4F064764D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DFF263-DEC9-B329-3084-8C02EDD6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C52-F2A3-4C49-A2E8-8B23DB1BFB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380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7FA13A-F6D5-82C8-C176-02839E8B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1A4038C-ED15-BF4D-51DE-5B1FA52F5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CEC773-23CC-3B89-128D-070EBCD6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DF7D-AE6F-4954-8097-7F82775E111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E130CE-BB6F-282F-BED5-1DBE9404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FA67B6-5132-227A-EC83-CF144151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C52-F2A3-4C49-A2E8-8B23DB1BFB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472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962C20E-7DE4-4011-8C2C-36B95C4F6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23DF7B1-D91E-948B-C413-229EF49EC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941F09-5036-6D67-65C7-7F308C74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DF7D-AE6F-4954-8097-7F82775E111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839D7C-41F5-9A58-3FAE-5C85E5B9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2CCE96-6CC0-8244-538E-091CC74F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5C52-F2A3-4C49-A2E8-8B23DB1BFB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018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F348D-BDA1-0344-DE8A-24EEC63A7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C0DA0D-B910-1277-BE28-B9C82E90A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F86DCF-84BB-AA77-86EF-7B4A4E04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DC40-012F-487F-90E5-CC94F146B340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A03FF2-16B1-934B-F76E-9B568167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8B7C70-54B4-E341-991B-E3B2BE16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E371-CE6E-476D-B922-FFADDE68CE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299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B684BB-F065-BD5B-2D1A-94720A2C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5FADD0-6B24-892F-2C0D-63FB89B1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771290-1CCF-5EA4-3F9F-3FFFF955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DC40-012F-487F-90E5-CC94F146B340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0CC3B6-2265-17EA-E2CE-869213F4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DDE016-7DBF-D30E-A063-73A509AA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E371-CE6E-476D-B922-FFADDE68CE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613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931C2D-CC01-DB1F-D7C3-19E68E53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4096DC-EC42-1B9C-DB86-CE1A49117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E206AF-C118-1666-FD70-5AE4CA47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DC40-012F-487F-90E5-CC94F146B340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F28335-5FFC-18EA-28F1-D453E72E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D7DE50-1609-8C05-2CA7-068DC955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E371-CE6E-476D-B922-FFADDE68CE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347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9C2FCC-DC3E-B3FE-6F45-890CE022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DCBB7D-C2B9-F079-C5EA-C056362C6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3CC6A8-B791-026A-6E55-8857436C0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DCF70B-CC87-E96A-B4DA-55BBE109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DC40-012F-487F-90E5-CC94F146B340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F98CF2-C71C-A78D-38D2-4C371BF4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4FB0DF-1D7E-5803-090A-6CBE28CA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E371-CE6E-476D-B922-FFADDE68CE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487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CCBA31-CD19-7016-7452-1DDDA07F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6FED32-898E-8B51-1126-B602B131E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0AECEC-6F99-57F0-A464-A214E8139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0F3CF6A-281B-FCB6-EDF3-E052DE2DF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F1D5379-072D-8314-483C-52EF06472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22AEDEF-4D7C-DA88-62BD-0E25A498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DC40-012F-487F-90E5-CC94F146B340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5F5FECA-FC64-7E8C-9564-F7180133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BC68593-D40C-5BFE-6957-92133DB0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E371-CE6E-476D-B922-FFADDE68CE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83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30710F-811E-3811-F3FE-93EB8278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1636AD5-2BF9-A428-5B6D-9CAEF7A6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DC40-012F-487F-90E5-CC94F146B340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F28B45E-3E45-68D6-9A8E-DC00C7B2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E7AE637-AA10-0D4E-83D8-C05F11B4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E371-CE6E-476D-B922-FFADDE68CE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87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809A153-03FD-475B-5193-E5F44807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DC40-012F-487F-90E5-CC94F146B340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26ED90E-32C7-A74F-FF94-CD3CED8A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15D5E5-E94B-1E2D-53D5-CA255A21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E371-CE6E-476D-B922-FFADDE68CE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3625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41290A-BDD4-3158-076B-2483E811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D984DE-F3EF-0711-BF02-B356F5247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758D56C-4CBA-F27F-579F-4B453C308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7E7581-3138-213B-9049-580FDE5A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DC40-012F-487F-90E5-CC94F146B340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D53B5B8-BD85-0FF4-D9BA-CEC43453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4ACA57-AD2F-121F-001B-01C43FE6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E371-CE6E-476D-B922-FFADDE68CE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856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573EA-FA5B-2FF9-E560-E4F6DF77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01FD963-7887-8140-2C6C-A56342978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1497731-FF59-3AFF-28A9-CBC98DACF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2272A2F-9A4F-06F5-3FAC-37DBF44B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DC40-012F-487F-90E5-CC94F146B340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86C6A7-211F-381B-8889-B9AC06A5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E5FEF34-DD57-ADD4-607B-A3783540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E371-CE6E-476D-B922-FFADDE68CE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327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757EAF-AFD3-70C4-5C21-DD48C50B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FE19639-9AA2-AB14-588A-D61CC2C87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FB9223-B7BC-AA26-7135-D6B97F1A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DC40-012F-487F-90E5-CC94F146B340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4DA7C3-5C4C-A87C-D9A9-4C64B78C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BDDE5D-A1E8-E696-A7D0-91BE615E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E371-CE6E-476D-B922-FFADDE68CE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725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A0A9A0C-AEBA-5F75-157B-C0884560F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BBA84EB-D3FC-40C6-894D-8DAB77957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CBCCD2-2B9C-6048-FC23-714C1A8F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DC40-012F-487F-90E5-CC94F146B340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E58FD9-A06F-35F8-0CC7-DDFBF376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415D1F-6D98-B7DC-1342-FBEE041F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E371-CE6E-476D-B922-FFADDE68CE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48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9606ADFA-339B-2464-5A9E-AD6240D6DDC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74117600"/>
              </p:ext>
            </p:extLst>
          </p:nvPr>
        </p:nvGraphicFramePr>
        <p:xfrm>
          <a:off x="1745506" y="6720151"/>
          <a:ext cx="71278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SE" r:id="rId12" imgW="37417673" imgH="2986961" progId="CorelDRAWSE.Graphic.24">
                  <p:embed/>
                </p:oleObj>
              </mc:Choice>
              <mc:Fallback>
                <p:oleObj name="CorelDRAW SE" r:id="rId12" imgW="37417673" imgH="2986961" progId="CorelDRAWSE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45506" y="6720151"/>
                        <a:ext cx="712787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6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B80275E-5C46-B925-2077-9AD8B606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71FABA1-73D3-68F5-F6EE-2229B85D8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A6D3A876-B42F-51B4-2E0F-E3B2BA43E29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87643315"/>
              </p:ext>
            </p:extLst>
          </p:nvPr>
        </p:nvGraphicFramePr>
        <p:xfrm>
          <a:off x="1601490" y="6673057"/>
          <a:ext cx="71278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SE" r:id="rId14" imgW="37417673" imgH="2986961" progId="CorelDRAWSE.Graphic.24">
                  <p:embed/>
                </p:oleObj>
              </mc:Choice>
              <mc:Fallback>
                <p:oleObj name="CorelDRAW SE" r:id="rId14" imgW="37417673" imgH="2986961" progId="CorelDRAWSE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01490" y="6673057"/>
                        <a:ext cx="712787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58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843CE7F-5D77-B412-EF65-BCB18B3CB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F6A174-7A09-05CB-3553-033A92A12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10ACF3-340E-114A-15A7-0CA0A7FAF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5C705-CB11-40A0-9F97-18D90E8FAE5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B79761-36A2-8591-14AE-FF4B9BC62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762DE3-65A1-9D8C-B13F-502392A3F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D6E8F0-CB3D-4CAE-A2D7-075B963D7C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99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B030504-155D-8EA1-9A6C-E5CC1AF8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8BD3E9-0042-1A6E-8364-33E86E05B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36C047-D4ED-4CC4-E043-246E725FE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70DF7D-AE6F-4954-8097-7F82775E111B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C6529C-2CD6-0CD6-76D2-4FF2B850B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1999E6-C647-44A8-3179-6A473CE80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D55C52-F2A3-4C49-A2E8-8B23DB1BFB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09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7BDF0CE-7727-D0DD-867C-F9D7CBE4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33745E-3648-05DC-3ADF-5F30CFDE7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F8D8C9-4420-0E85-E718-CB4881483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85DC40-012F-487F-90E5-CC94F146B340}" type="datetimeFigureOut">
              <a:rPr lang="pl-PL" smtClean="0"/>
              <a:t>20.04.2026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21D9B4-0CF3-7127-5AA0-24BC4FAE9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F1CAFF-BBE0-103B-CBF2-FA25B9FB4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CE371-CE6E-476D-B922-FFADDE68CE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2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gr.pila.pl/files/2024/Konwencja_o_prawach_osob_niepelnosprawnych.pdf" TargetMode="External"/><Relationship Id="rId2" Type="http://schemas.openxmlformats.org/officeDocument/2006/relationships/hyperlink" Target="https://ngr.pila.pl/files/2024/Karta_Praw_Podstawowych.pdf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lgr.pl/" TargetMode="External"/><Relationship Id="rId3" Type="http://schemas.openxmlformats.org/officeDocument/2006/relationships/hyperlink" Target="https://www.rybactwo.gov.pl/media/152692/Zalacznik_nr_1_2_06_2025.pdf" TargetMode="External"/><Relationship Id="rId7" Type="http://schemas.openxmlformats.org/officeDocument/2006/relationships/hyperlink" Target="https://www.rybactwo.gov.pl/strony/dowiedz-sie-wiecej-o-programie/promocja-programu/" TargetMode="External"/><Relationship Id="rId2" Type="http://schemas.openxmlformats.org/officeDocument/2006/relationships/hyperlink" Target="https://www.rybactwo.gov.pl/media/152689/wytyczne_zmiana_2_06_2025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ngr.pila.pl/files/KTW%20marki%20FE_styczen_2024.pdf" TargetMode="External"/><Relationship Id="rId5" Type="http://schemas.openxmlformats.org/officeDocument/2006/relationships/hyperlink" Target="https://www.rybactwo.gov.pl/media/139588/Zalaczniknr3dowytycznych.pdf" TargetMode="External"/><Relationship Id="rId4" Type="http://schemas.openxmlformats.org/officeDocument/2006/relationships/hyperlink" Target="https://www.rybactwo.gov.pl/media/152693/Zalacznik_nr_2_Karta_02_06_2025.pdf" TargetMode="External"/><Relationship Id="rId9" Type="http://schemas.openxmlformats.org/officeDocument/2006/relationships/hyperlink" Target="http://www.rybactwo.gov.pl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44BD304-C2FD-2E74-6332-234E08C93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4A53DA-61FE-2E37-89ED-50E6B518F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442" y="827509"/>
            <a:ext cx="9001000" cy="1008113"/>
          </a:xfrm>
        </p:spPr>
        <p:txBody>
          <a:bodyPr>
            <a:normAutofit/>
          </a:bodyPr>
          <a:lstStyle/>
          <a:p>
            <a:pPr algn="ctr"/>
            <a:r>
              <a:rPr lang="pl-PL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programie Fundusze Europejskie dla  Rybactwa  2021-2027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0B49F32-F0E6-E90D-20E3-654B0F635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426" y="2032917"/>
            <a:ext cx="8208912" cy="3937895"/>
          </a:xfrm>
          <a:solidFill>
            <a:schemeClr val="accent2"/>
          </a:solidFill>
        </p:spPr>
        <p:txBody>
          <a:bodyPr>
            <a:normAutofit fontScale="77500" lnSpcReduction="20000"/>
          </a:bodyPr>
          <a:lstStyle/>
          <a:p>
            <a:pPr algn="ctr"/>
            <a:endParaRPr lang="pl-PL" sz="8000" b="0" dirty="0">
              <a:solidFill>
                <a:schemeClr val="tx1"/>
              </a:solidFill>
              <a:latin typeface="+mn-lt"/>
            </a:endParaRPr>
          </a:p>
          <a:p>
            <a:r>
              <a:rPr lang="pl-PL" sz="7200" b="0" dirty="0">
                <a:latin typeface="+mn-lt"/>
              </a:rPr>
              <a:t> </a:t>
            </a:r>
          </a:p>
          <a:p>
            <a:pPr algn="ctr"/>
            <a:r>
              <a:rPr lang="pl-PL" b="0" dirty="0">
                <a:solidFill>
                  <a:schemeClr val="tx1"/>
                </a:solidFill>
                <a:latin typeface="+mn-lt"/>
              </a:rPr>
              <a:t>Program Fundusze Europejskie dla  Rybactwa  2021-2027 stanowi kontynuację wparcia udzielanego sektorowi rybactwa z Programu Operacyjnego „Rybactwo i Morze” (PO RYBY 2014–2020).</a:t>
            </a:r>
          </a:p>
          <a:p>
            <a:pPr algn="ctr"/>
            <a:r>
              <a:rPr lang="pl-PL" b="0" dirty="0">
                <a:solidFill>
                  <a:schemeClr val="tx1"/>
                </a:solidFill>
                <a:latin typeface="+mn-lt"/>
              </a:rPr>
              <a:t>Program jest współfinansowany ze środków Europejskiego Funduszu Morskiego, Rybackiego i Akwakultury oraz budżetu państwa.</a:t>
            </a:r>
          </a:p>
          <a:p>
            <a:pPr algn="ct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0131971-B4B2-4BB6-42B5-A04532FA4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034" y="2032917"/>
            <a:ext cx="2736304" cy="1188132"/>
          </a:xfrm>
          <a:prstGeom prst="rect">
            <a:avLst/>
          </a:prstGeom>
        </p:spPr>
      </p:pic>
      <p:graphicFrame>
        <p:nvGraphicFramePr>
          <p:cNvPr id="6" name="Obiekt 5">
            <a:extLst>
              <a:ext uri="{FF2B5EF4-FFF2-40B4-BE49-F238E27FC236}">
                <a16:creationId xmlns:a16="http://schemas.microsoft.com/office/drawing/2014/main" id="{14E91F86-D85D-B96A-63F2-69AD0E86D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888819"/>
              </p:ext>
            </p:extLst>
          </p:nvPr>
        </p:nvGraphicFramePr>
        <p:xfrm>
          <a:off x="1565944" y="6372125"/>
          <a:ext cx="71278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SE" r:id="rId3" imgW="37417673" imgH="2986961" progId="CorelDRAWSE.Graphic.24">
                  <p:embed/>
                </p:oleObj>
              </mc:Choice>
              <mc:Fallback>
                <p:oleObj name="CorelDRAW SE" r:id="rId3" imgW="37417673" imgH="2986961" progId="CorelDRAWSE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5944" y="6372125"/>
                        <a:ext cx="712787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17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3">
            <a:extLst>
              <a:ext uri="{FF2B5EF4-FFF2-40B4-BE49-F238E27FC236}">
                <a16:creationId xmlns:a16="http://schemas.microsoft.com/office/drawing/2014/main" id="{26068B57-81D9-3BC9-F153-D65D8CD1D5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F99CE1-C481-4F91-89AE-8F97878ED8C3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820" name="Symbol zastępczy zawartości 3">
            <a:extLst>
              <a:ext uri="{FF2B5EF4-FFF2-40B4-BE49-F238E27FC236}">
                <a16:creationId xmlns:a16="http://schemas.microsoft.com/office/drawing/2014/main" id="{F8850B66-96F9-840B-27BE-D00042C799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5525" y="1042988"/>
            <a:ext cx="8640763" cy="576103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pl-PL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bezpośrednio </a:t>
            </a:r>
            <a:r>
              <a:rPr lang="pl-PL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związane z realizacją celu operacji, w tym w szczególności koszty: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nabycia nieruchomości do kwoty nie większej niż 10% </a:t>
            </a: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kosztów kwalifikowalnych poniesionych na daną operację, pod warunkiem że: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wartość nieruchomości nie przewyższa wartości rynkowej lub odtworzeniowej </a:t>
            </a: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określonych w drodze wyceny nieruchomości w operacie szacunkowym sporządzonym zgodnie z przepisami o gospodarce nieruchomościami,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None/>
              <a:defRPr/>
            </a:pP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podmiot zbywający nieruchomość </a:t>
            </a: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otrzymał </a:t>
            </a: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jej zakup </a:t>
            </a: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pomocy ze środków publicznych w okresie 5 lat </a:t>
            </a: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poprzedzających jej zbycie beneficjentowi;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pl-P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zakupu używanych</a:t>
            </a: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maszyn, urządzeń lub innego sprzętu</a:t>
            </a: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pod warunkiem że: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nie zostały zakupione z udziałem środków publicznych w okresie </a:t>
            </a:r>
            <a:r>
              <a:rPr lang="pl-P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lat </a:t>
            </a: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poprzedzających rok ich nabycia,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ich wartość rynkowa </a:t>
            </a:r>
            <a:r>
              <a:rPr lang="pl-P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przewyższa wartości nowych </a:t>
            </a: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maszyn, urządzeń lub innego sprzętu tego samego typu,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spełniają </a:t>
            </a:r>
            <a:r>
              <a:rPr lang="pl-P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wymagania techniczne </a:t>
            </a: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tych maszyn, urządzeń lub sprzętu; </a:t>
            </a:r>
          </a:p>
          <a:p>
            <a:pPr marL="0" indent="0">
              <a:buFontTx/>
              <a:buNone/>
              <a:defRPr/>
            </a:pPr>
            <a:endParaRPr lang="pl-PL" altLang="pl-PL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012" name="Tytuł 1">
            <a:extLst>
              <a:ext uri="{FF2B5EF4-FFF2-40B4-BE49-F238E27FC236}">
                <a16:creationId xmlns:a16="http://schemas.microsoft.com/office/drawing/2014/main" id="{C0BA29BA-C153-FA5B-743F-76E6BBA1D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938" y="360363"/>
            <a:ext cx="8640762" cy="401637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Kwalifikowalność kosztów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numeru slajdu 3">
            <a:extLst>
              <a:ext uri="{FF2B5EF4-FFF2-40B4-BE49-F238E27FC236}">
                <a16:creationId xmlns:a16="http://schemas.microsoft.com/office/drawing/2014/main" id="{4EFABE99-568D-E09F-755C-26FC2548DC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8DC35A-07DB-4F52-BA12-0CADA3FBA6CB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035" name="Symbol zastępczy zawartości 3">
            <a:extLst>
              <a:ext uri="{FF2B5EF4-FFF2-40B4-BE49-F238E27FC236}">
                <a16:creationId xmlns:a16="http://schemas.microsoft.com/office/drawing/2014/main" id="{0ECE9FC4-BE86-39DE-E71E-081B7DD3F2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5386" y="1025525"/>
            <a:ext cx="8929464" cy="556262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</a:pP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nakładów rzeczowych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których mowa w art. 67 ust. 1 rozporządzenia 2021/1060, spełniających warunki określone w tym przepisie;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</a:pP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amortyzacji środków trwałych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których mowa w art. 67 ust. 2 rozporządzenia 2021/1060, spełniających warunki określone w tym przepisie;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</a:pP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związane z umową leasingu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 wyłączeniem odsetek, marży finansującego, opłat ubezpieczeniowych, podatku od umowy leasingu, w tym również podatku od towarów i usług (VAT);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</a:pP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wynagrodzeń osób bezpośrednio zaangażowanych w realizację operacji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obejmujące wynagrodzenie brutto oraz koszty ponoszone przez pracodawcę, w szczególności składki na ubezpieczenia społeczne, Fundusz Pracy, Fundusz Gwarantowanych Świadczeń Pracowniczych, Pracownicze Plany Kapitałowe oraz odpisy na Zakładowy Fundusz Świadczeń Socjalnych.</a:t>
            </a:r>
          </a:p>
          <a:p>
            <a:pPr marL="0" indent="0"/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kosztów kwalifikowalnych operacji w ramach działania Realizacja lokalnych strategii rozwoju i współpraca </a:t>
            </a:r>
            <a:r>
              <a:rPr lang="pl-PL" altLang="pl-PL" sz="1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zalicza</a:t>
            </a:r>
            <a:r>
              <a:rPr lang="pl-PL" altLang="pl-PL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się kosztów: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zakupu samochodu osobowego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zakupu zwierząt innych niż materiał zarybieniowy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poniesionych w związku z realizacją danej operacji poza obszarem realizacji LSR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 wyjątkiem kosztów poniesionych na realizację operacji, obejmujących szkolenia, wyjazdy studyjne, działania promocyjne lub współpracę </a:t>
            </a:r>
            <a:r>
              <a:rPr lang="pl-PL" alt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międzyterytorialną</a:t>
            </a:r>
            <a:r>
              <a:rPr lang="pl-PL" alt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międzynarodową</a:t>
            </a:r>
          </a:p>
          <a:p>
            <a:pPr marL="0" indent="0">
              <a:buFontTx/>
              <a:buNone/>
            </a:pPr>
            <a:endParaRPr lang="pl-PL" altLang="pl-PL" sz="16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036" name="Tytuł 1">
            <a:extLst>
              <a:ext uri="{FF2B5EF4-FFF2-40B4-BE49-F238E27FC236}">
                <a16:creationId xmlns:a16="http://schemas.microsoft.com/office/drawing/2014/main" id="{3EA6BC43-0CA2-CCA3-BF89-12BD0E7E5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938" y="360363"/>
            <a:ext cx="8640762" cy="401637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Kwalifikowalność kosztów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numeru slajdu 3">
            <a:extLst>
              <a:ext uri="{FF2B5EF4-FFF2-40B4-BE49-F238E27FC236}">
                <a16:creationId xmlns:a16="http://schemas.microsoft.com/office/drawing/2014/main" id="{7625FC5C-6CA4-72F5-2486-09CB6E2D76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488679-611E-4796-AB85-ADF74F822672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059" name="Symbol zastępczy zawartości 3">
            <a:extLst>
              <a:ext uri="{FF2B5EF4-FFF2-40B4-BE49-F238E27FC236}">
                <a16:creationId xmlns:a16="http://schemas.microsoft.com/office/drawing/2014/main" id="{24FA3035-12F4-4663-D28D-55D02A5C62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1116013"/>
            <a:ext cx="8569325" cy="2447925"/>
          </a:xfrm>
        </p:spPr>
        <p:txBody>
          <a:bodyPr/>
          <a:lstStyle/>
          <a:p>
            <a:r>
              <a:rPr lang="pl-PL" altLang="pl-PL" sz="2800" u="sng">
                <a:latin typeface="Calibri" panose="020F0502020204030204" pitchFamily="34" charset="0"/>
                <a:cs typeface="Times New Roman" panose="02020603050405020304" pitchFamily="18" charset="0"/>
              </a:rPr>
              <a:t>koszty pośrednio </a:t>
            </a:r>
            <a:r>
              <a:rPr lang="pl-PL" altLang="pl-PL" sz="2800">
                <a:latin typeface="Calibri" panose="020F0502020204030204" pitchFamily="34" charset="0"/>
                <a:cs typeface="Times New Roman" panose="02020603050405020304" pitchFamily="18" charset="0"/>
              </a:rPr>
              <a:t>związane z realizacją celu operacji, finansowane na podstawie stawki ryczałtowej w wysokości </a:t>
            </a:r>
            <a:r>
              <a:rPr lang="pl-PL" altLang="pl-PL" sz="2800" b="1">
                <a:latin typeface="Calibri" panose="020F0502020204030204" pitchFamily="34" charset="0"/>
                <a:cs typeface="Times New Roman" panose="02020603050405020304" pitchFamily="18" charset="0"/>
              </a:rPr>
              <a:t>do 7% </a:t>
            </a:r>
            <a:r>
              <a:rPr lang="pl-PL" altLang="pl-PL" sz="2800">
                <a:latin typeface="Calibri" panose="020F0502020204030204" pitchFamily="34" charset="0"/>
                <a:cs typeface="Times New Roman" panose="02020603050405020304" pitchFamily="18" charset="0"/>
              </a:rPr>
              <a:t>wartości kosztów kwalifikowalnych operacji bezpośrednio związanych z realizacją celu tej operacji</a:t>
            </a:r>
          </a:p>
          <a:p>
            <a:pPr algn="ctr">
              <a:buFontTx/>
              <a:buNone/>
            </a:pP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060" name="Tytuł 1">
            <a:extLst>
              <a:ext uri="{FF2B5EF4-FFF2-40B4-BE49-F238E27FC236}">
                <a16:creationId xmlns:a16="http://schemas.microsoft.com/office/drawing/2014/main" id="{3D518125-4161-F360-F3E3-BFCF3203D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938" y="360363"/>
            <a:ext cx="8640762" cy="401637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Kwalifikowalność kosztów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>
            <a:extLst>
              <a:ext uri="{FF2B5EF4-FFF2-40B4-BE49-F238E27FC236}">
                <a16:creationId xmlns:a16="http://schemas.microsoft.com/office/drawing/2014/main" id="{E347D25D-557D-D83F-19FD-3B89286AB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396875"/>
            <a:ext cx="8640763" cy="503238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Trwałość projektu, zgodnie z Wytycznymi: 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083" name="Symbol zastępczy zawartości 3">
            <a:extLst>
              <a:ext uri="{FF2B5EF4-FFF2-40B4-BE49-F238E27FC236}">
                <a16:creationId xmlns:a16="http://schemas.microsoft.com/office/drawing/2014/main" id="{B928DDEF-CDBB-B730-6610-2BD7F43FA2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4100" y="1547813"/>
            <a:ext cx="8640763" cy="5400675"/>
          </a:xfrm>
        </p:spPr>
        <p:txBody>
          <a:bodyPr/>
          <a:lstStyle/>
          <a:p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Ogólną zasadą jest zachowanie trwałości operacji obejmującej inwestycje produkcyjne lub inwestycje w infrastrukturę przez 5 lat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Okres ten może zostać skrócony </a:t>
            </a:r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do 3 lat 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w przypadku operacji realizowanej przez </a:t>
            </a:r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beneficjenta będącego MŚP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, zgodnie z </a:t>
            </a:r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§ 12 ust. 1 pkt 2 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rozporządzenia do Priorytetu 3 (utworzenie nowych miejsc pracy lub utrzymanie miejsc pracy),</a:t>
            </a:r>
          </a:p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W okresie trwałości projektu beneficjent </a:t>
            </a:r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nie może dokonać istotnych zmian w projekcie, ani zaprzestać uruchomionej w ramach realizacji operacji działalności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Przez </a:t>
            </a:r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datę płatności końcowej na rzecz beneficjenta 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należy rozumieć:</a:t>
            </a:r>
          </a:p>
          <a:p>
            <a:pPr>
              <a:buFontTx/>
              <a:buChar char="•"/>
            </a:pP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datę dokonania przelewu środków finansowych z tytułu pomocy na rachunek bankowy beneficjenta, w przypadku gdy te środki są przekazywane w ramach rozliczenia wniosku o płatność końcową, oraz</a:t>
            </a:r>
          </a:p>
          <a:p>
            <a:pPr>
              <a:buFontTx/>
              <a:buChar char="•"/>
            </a:pP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datę zatwierdzenia wniosku o płatność końcową przez IP, w pozostałych przypadkach.</a:t>
            </a:r>
            <a:endParaRPr lang="pl-PL" altLang="pl-PL" sz="1600">
              <a:latin typeface="Calibri" panose="020F0502020204030204" pitchFamily="34" charset="0"/>
              <a:cs typeface="Open Sans" panose="020B0606030504020204" pitchFamily="34" charset="0"/>
            </a:endParaRPr>
          </a:p>
        </p:txBody>
      </p:sp>
      <p:sp>
        <p:nvSpPr>
          <p:cNvPr id="46084" name="Symbol zastępczy numeru slajdu 3">
            <a:extLst>
              <a:ext uri="{FF2B5EF4-FFF2-40B4-BE49-F238E27FC236}">
                <a16:creationId xmlns:a16="http://schemas.microsoft.com/office/drawing/2014/main" id="{9C70B95A-C5DC-27B4-47A3-D2797140FF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EC2AE1-CD28-4E25-9732-1B18AECAD3BB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ytuł 1">
            <a:extLst>
              <a:ext uri="{FF2B5EF4-FFF2-40B4-BE49-F238E27FC236}">
                <a16:creationId xmlns:a16="http://schemas.microsoft.com/office/drawing/2014/main" id="{7626C806-C029-14BF-370E-497F62F30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396875"/>
            <a:ext cx="8640763" cy="503238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Trwałość projektu, zgodnie z Wytycznymi: 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107" name="Symbol zastępczy zawartości 3">
            <a:extLst>
              <a:ext uri="{FF2B5EF4-FFF2-40B4-BE49-F238E27FC236}">
                <a16:creationId xmlns:a16="http://schemas.microsoft.com/office/drawing/2014/main" id="{66B00C8A-E61F-1279-DB00-9704A3B713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5525" y="900113"/>
            <a:ext cx="8640763" cy="64801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Beneficjent w okresie trwałości operacji ma następujące obowiązki:</a:t>
            </a:r>
          </a:p>
          <a:p>
            <a:pPr marL="0" indent="0"/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utrzymania celu operacji;</a:t>
            </a:r>
          </a:p>
          <a:p>
            <a:pPr marL="0" indent="0"/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prowadzenia działalności 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związanej z przyznaną pomocą </a:t>
            </a:r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w miejscu realizacji operacji i nieprzenoszenia miejsca realizacji tej operacji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, z wyjątkiem gdy miejsce lokalizacji realizacji operacji, zostanie zmienione za uprzednią zgodą wyrażoną przez IP pod warunkiem, że zostanie zachowany cel operacji;</a:t>
            </a:r>
          </a:p>
          <a:p>
            <a:pPr marL="0" indent="0"/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nieprzenoszenia prawa własności 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rzeczy nabytych w ramach realizacji operacji oraz </a:t>
            </a:r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niezmieniania sposobu ich wykorzystania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0" indent="0"/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niewprowadzania istotnych zmian wpływających na charakter operacji, cel operacji lub warunki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 realizacji operacji, które mogłyby doprowadzić do naruszenia pierwotnych celów tej operacji;</a:t>
            </a:r>
          </a:p>
          <a:p>
            <a:pPr marL="0" indent="0"/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informowania IP o okolicznościach 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mogących mieć wpływ na realizację operacji zgodnie z postanowieniami umowy o dofinansowanie oraz przepisami do przestrzegania, których się zobowiązał, a także </a:t>
            </a:r>
            <a:r>
              <a:rPr lang="pl-PL" altLang="pl-PL" b="1">
                <a:latin typeface="Open Sans" panose="020B0606030504020204" pitchFamily="34" charset="0"/>
                <a:cs typeface="Open Sans" panose="020B0606030504020204" pitchFamily="34" charset="0"/>
              </a:rPr>
              <a:t>planowanych lub zaistniałych zdarzeniach związanych ze zmianą sytuacji faktycznej lub  prawnej beneficjenta 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w zakresie mogącym mieć wpływ na realizację operacji zgodnie z postanowieniami umowy o dofinansowanie oraz przepisami, do których przestrzegania się zobowiązał.</a:t>
            </a:r>
          </a:p>
          <a:p>
            <a:pPr marL="0" indent="0">
              <a:buFontTx/>
              <a:buNone/>
            </a:pPr>
            <a:endParaRPr lang="pl-PL" altLang="pl-PL" sz="1600">
              <a:latin typeface="Calibri" panose="020F0502020204030204" pitchFamily="34" charset="0"/>
              <a:cs typeface="Open Sans" panose="020B0606030504020204" pitchFamily="34" charset="0"/>
            </a:endParaRPr>
          </a:p>
        </p:txBody>
      </p:sp>
      <p:sp>
        <p:nvSpPr>
          <p:cNvPr id="47108" name="Symbol zastępczy numeru slajdu 3">
            <a:extLst>
              <a:ext uri="{FF2B5EF4-FFF2-40B4-BE49-F238E27FC236}">
                <a16:creationId xmlns:a16="http://schemas.microsoft.com/office/drawing/2014/main" id="{5AEDE998-2ABF-FB71-B8E9-8E1E3EC05D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5F50B5-064F-4BE2-803E-FB429A9C985B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>
            <a:extLst>
              <a:ext uri="{FF2B5EF4-FFF2-40B4-BE49-F238E27FC236}">
                <a16:creationId xmlns:a16="http://schemas.microsoft.com/office/drawing/2014/main" id="{88C764FB-5C37-98D7-7CF8-F675D2FCF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425450"/>
            <a:ext cx="8640763" cy="400050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Zgodność operacji z zasadami horyzontalnymi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131" name="Symbol zastępczy zawartości 3">
            <a:extLst>
              <a:ext uri="{FF2B5EF4-FFF2-40B4-BE49-F238E27FC236}">
                <a16:creationId xmlns:a16="http://schemas.microsoft.com/office/drawing/2014/main" id="{7B04CBF9-4BEA-A668-3E95-9D6D817D3B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9175" y="1366838"/>
            <a:ext cx="8640763" cy="554513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750"/>
              </a:spcAft>
            </a:pPr>
            <a:r>
              <a:rPr lang="pl-PL" altLang="pl-PL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 beneficjenci programu Fundusze Europejskie dla Rybactwa (FER) są zobowiązani do przestrzegania horyzontalnych zasad równościowych:</a:t>
            </a:r>
          </a:p>
          <a:p>
            <a:pPr marL="0" indent="0" algn="just">
              <a:lnSpc>
                <a:spcPct val="100000"/>
              </a:lnSpc>
              <a:spcAft>
                <a:spcPts val="750"/>
              </a:spcAft>
              <a:buFontTx/>
              <a:buChar char="•"/>
            </a:pPr>
            <a:r>
              <a:rPr lang="pl-PL" altLang="pl-PL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zasady równości kobiet i mężczyzn,</a:t>
            </a:r>
          </a:p>
          <a:p>
            <a:pPr marL="0" indent="0" algn="just">
              <a:lnSpc>
                <a:spcPct val="100000"/>
              </a:lnSpc>
              <a:spcAft>
                <a:spcPts val="750"/>
              </a:spcAft>
              <a:buFontTx/>
              <a:buChar char="•"/>
            </a:pPr>
            <a:r>
              <a:rPr lang="pl-PL" altLang="pl-PL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zasady równości szans i niedyskryminacji, w tym dostępności dla osób z niepełnosprawnościami</a:t>
            </a:r>
          </a:p>
          <a:p>
            <a:pPr marL="0" indent="0" algn="just">
              <a:lnSpc>
                <a:spcPct val="100000"/>
              </a:lnSpc>
              <a:spcAft>
                <a:spcPts val="750"/>
              </a:spcAft>
            </a:pPr>
            <a:r>
              <a:rPr lang="pl-PL" altLang="pl-PL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 oraz horyzontalnych warunków podstawowych:</a:t>
            </a:r>
          </a:p>
          <a:p>
            <a:pPr marL="0" indent="0" algn="just">
              <a:lnSpc>
                <a:spcPct val="100000"/>
              </a:lnSpc>
              <a:spcAft>
                <a:spcPts val="750"/>
              </a:spcAft>
              <a:buFontTx/>
              <a:buChar char="•"/>
            </a:pPr>
            <a:r>
              <a:rPr lang="pl-PL" altLang="pl-PL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stosowania </a:t>
            </a:r>
            <a:r>
              <a:rPr lang="pl-PL" altLang="pl-PL" u="sng">
                <a:solidFill>
                  <a:srgbClr val="337AB7"/>
                </a:solidFill>
                <a:latin typeface="Lato" panose="020F0502020204030203" pitchFamily="34" charset="0"/>
                <a:cs typeface="Open Sans" panose="020B0606030504020204" pitchFamily="34" charset="0"/>
                <a:hlinkClick r:id="rId2"/>
              </a:rPr>
              <a:t>Karty Praw Podstawowych,</a:t>
            </a:r>
            <a:endParaRPr lang="pl-PL" altLang="pl-PL">
              <a:solidFill>
                <a:srgbClr val="666666"/>
              </a:solidFill>
              <a:latin typeface="Lato" panose="020F0502020204030203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0000"/>
              </a:lnSpc>
              <a:spcAft>
                <a:spcPts val="750"/>
              </a:spcAft>
              <a:buFontTx/>
              <a:buChar char="•"/>
            </a:pPr>
            <a:r>
              <a:rPr lang="pl-PL" altLang="pl-PL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stosowania </a:t>
            </a:r>
            <a:r>
              <a:rPr lang="pl-PL" altLang="pl-PL" u="sng">
                <a:solidFill>
                  <a:srgbClr val="337AB7"/>
                </a:solidFill>
                <a:latin typeface="Lato" panose="020F0502020204030203" pitchFamily="34" charset="0"/>
                <a:cs typeface="Open Sans" panose="020B0606030504020204" pitchFamily="34" charset="0"/>
                <a:hlinkClick r:id="rId3"/>
              </a:rPr>
              <a:t>Konwencji o Prawach Osób Niepełnosprawnych,</a:t>
            </a:r>
            <a:endParaRPr lang="pl-PL" altLang="pl-PL">
              <a:solidFill>
                <a:srgbClr val="666666"/>
              </a:solidFill>
              <a:latin typeface="Lato" panose="020F0502020204030203" pitchFamily="34" charset="0"/>
              <a:cs typeface="Open Sans" panose="020B0606030504020204" pitchFamily="34" charset="0"/>
            </a:endParaRPr>
          </a:p>
          <a:p>
            <a:pPr marL="0" indent="0" algn="just">
              <a:lnSpc>
                <a:spcPct val="100000"/>
              </a:lnSpc>
              <a:spcAft>
                <a:spcPts val="750"/>
              </a:spcAft>
            </a:pPr>
            <a:r>
              <a:rPr lang="pl-PL" altLang="pl-PL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 oraz zasady zrównoważonego rozwoju i zasady „nie czyń poważnych szkód”</a:t>
            </a:r>
          </a:p>
          <a:p>
            <a:pPr marL="0" indent="0" algn="just">
              <a:lnSpc>
                <a:spcPct val="100000"/>
              </a:lnSpc>
              <a:spcAft>
                <a:spcPts val="750"/>
              </a:spcAft>
            </a:pPr>
            <a:r>
              <a:rPr lang="pl-PL" altLang="pl-PL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 zgodnie z </a:t>
            </a:r>
            <a:r>
              <a:rPr lang="pl-PL" altLang="pl-PL" b="1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Wytycznymi dotyczącymi realizacji zasad horyzontalnych w ramach programu Fundusze Europejskie dla Rybactwa na lata 2021-2027 i standardami dostępności </a:t>
            </a:r>
            <a:r>
              <a:rPr lang="pl-PL" altLang="pl-PL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(zał. nr 1) – 14 marzec 2024 r.</a:t>
            </a:r>
          </a:p>
        </p:txBody>
      </p:sp>
      <p:sp>
        <p:nvSpPr>
          <p:cNvPr id="48132" name="Symbol zastępczy numeru slajdu 3">
            <a:extLst>
              <a:ext uri="{FF2B5EF4-FFF2-40B4-BE49-F238E27FC236}">
                <a16:creationId xmlns:a16="http://schemas.microsoft.com/office/drawing/2014/main" id="{10471A3D-0B0C-AADF-FB32-D581BA54BD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EB5BDF-C20D-4DB5-89A4-A50E10B7FF7F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1">
            <a:extLst>
              <a:ext uri="{FF2B5EF4-FFF2-40B4-BE49-F238E27FC236}">
                <a16:creationId xmlns:a16="http://schemas.microsoft.com/office/drawing/2014/main" id="{26FDC9C4-D024-E4DB-0940-86CE456ED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275" y="422275"/>
            <a:ext cx="8640763" cy="503238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Zgodność operacji ze standardami dostępności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155" name="Symbol zastępczy zawartości 3">
            <a:extLst>
              <a:ext uri="{FF2B5EF4-FFF2-40B4-BE49-F238E27FC236}">
                <a16:creationId xmlns:a16="http://schemas.microsoft.com/office/drawing/2014/main" id="{39052453-FA1F-4DB4-04ED-15E7A5115A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7275" y="1439863"/>
            <a:ext cx="8640763" cy="4679950"/>
          </a:xfrm>
        </p:spPr>
        <p:txBody>
          <a:bodyPr>
            <a:normAutofit fontScale="85000" lnSpcReduction="10000"/>
          </a:bodyPr>
          <a:lstStyle/>
          <a:p>
            <a:r>
              <a:rPr lang="pl-PL" altLang="pl-PL">
                <a:latin typeface="ArialMT"/>
                <a:cs typeface="Open Sans" panose="020B0606030504020204" pitchFamily="34" charset="0"/>
              </a:rPr>
              <a:t>Standardy dostępności powinny być przestrzegane przez instytucje biorące udział we wdrażaniu funduszy europejskich i </a:t>
            </a:r>
            <a:r>
              <a:rPr lang="pl-PL" altLang="pl-PL" u="sng">
                <a:latin typeface="ArialMT"/>
                <a:cs typeface="Open Sans" panose="020B0606030504020204" pitchFamily="34" charset="0"/>
              </a:rPr>
              <a:t>beneficjentów.</a:t>
            </a:r>
          </a:p>
          <a:p>
            <a:r>
              <a:rPr lang="pl-PL" altLang="pl-PL" u="sng">
                <a:latin typeface="ArialMT"/>
                <a:cs typeface="Open Sans" panose="020B0606030504020204" pitchFamily="34" charset="0"/>
              </a:rPr>
              <a:t>Operacje muszą być zgodne ze Standardami </a:t>
            </a:r>
            <a:r>
              <a:rPr lang="pl-PL" altLang="pl-PL">
                <a:latin typeface="ArialMT"/>
                <a:cs typeface="Open Sans" panose="020B0606030504020204" pitchFamily="34" charset="0"/>
              </a:rPr>
              <a:t>-  regulują one tylko ten obszar, który podlega wsparciu – to znaczy </a:t>
            </a:r>
            <a:r>
              <a:rPr lang="pl-PL" altLang="pl-PL" u="sng">
                <a:latin typeface="ArialMT"/>
                <a:cs typeface="Open Sans" panose="020B0606030504020204" pitchFamily="34" charset="0"/>
              </a:rPr>
              <a:t>dotyczą produktów, będących przedmiotem operacji</a:t>
            </a:r>
            <a:r>
              <a:rPr lang="pl-PL" altLang="pl-PL">
                <a:latin typeface="ArialMT"/>
                <a:cs typeface="Open Sans" panose="020B0606030504020204" pitchFamily="34" charset="0"/>
              </a:rPr>
              <a:t>.</a:t>
            </a:r>
          </a:p>
          <a:p>
            <a:r>
              <a:rPr lang="pl-PL" altLang="pl-PL">
                <a:latin typeface="ArialMT"/>
                <a:cs typeface="Open Sans" panose="020B0606030504020204" pitchFamily="34" charset="0"/>
              </a:rPr>
              <a:t>W pierwszej kolejności należy dążyć do zapewnienia zgodności produktów operacji z </a:t>
            </a:r>
            <a:r>
              <a:rPr lang="pl-PL" altLang="pl-PL" u="sng">
                <a:latin typeface="ArialMT"/>
                <a:cs typeface="Open Sans" panose="020B0606030504020204" pitchFamily="34" charset="0"/>
              </a:rPr>
              <a:t>koncepcją uniwersalnego projektowania</a:t>
            </a:r>
            <a:r>
              <a:rPr lang="pl-PL" altLang="pl-PL">
                <a:latin typeface="ArialMT"/>
                <a:cs typeface="Open Sans" panose="020B0606030504020204" pitchFamily="34" charset="0"/>
              </a:rPr>
              <a:t>, a dopiero w drugiej kolejności należy rozważyć zastosowanie racjonalnych usprawnień.</a:t>
            </a:r>
          </a:p>
          <a:p>
            <a:r>
              <a:rPr lang="pl-PL" altLang="pl-PL">
                <a:latin typeface="ArialMT"/>
                <a:cs typeface="Open Sans" panose="020B0606030504020204" pitchFamily="34" charset="0"/>
              </a:rPr>
              <a:t>Rodzaje Standardów:</a:t>
            </a:r>
          </a:p>
          <a:p>
            <a:pPr lvl="1"/>
            <a:r>
              <a:rPr lang="pl-PL" altLang="pl-PL" b="1">
                <a:latin typeface="Arial-BoldMT"/>
                <a:cs typeface="Open Sans" panose="020B0606030504020204" pitchFamily="34" charset="0"/>
              </a:rPr>
              <a:t>Standard szkoleniowy (szkolenia, kursy, warsztaty, doradztwo)</a:t>
            </a:r>
            <a:endParaRPr lang="pl-PL" altLang="pl-PL" b="1">
              <a:latin typeface="ArialMT"/>
              <a:cs typeface="Open Sans" panose="020B0606030504020204" pitchFamily="34" charset="0"/>
            </a:endParaRPr>
          </a:p>
          <a:p>
            <a:pPr lvl="1"/>
            <a:r>
              <a:rPr lang="pl-PL" altLang="pl-PL" b="1">
                <a:latin typeface="Arial-BoldMT"/>
                <a:cs typeface="Open Sans" panose="020B0606030504020204" pitchFamily="34" charset="0"/>
              </a:rPr>
              <a:t>Standard informacyjno-promocyjny (materiały promocyjne)</a:t>
            </a:r>
            <a:endParaRPr lang="pl-PL" altLang="pl-PL" b="1">
              <a:latin typeface="ArialMT"/>
              <a:cs typeface="Open Sans" panose="020B0606030504020204" pitchFamily="34" charset="0"/>
            </a:endParaRPr>
          </a:p>
          <a:p>
            <a:pPr lvl="1"/>
            <a:r>
              <a:rPr lang="pl-PL" altLang="pl-PL" b="1">
                <a:latin typeface="Arial-BoldMT"/>
                <a:cs typeface="Open Sans" panose="020B0606030504020204" pitchFamily="34" charset="0"/>
              </a:rPr>
              <a:t>Standard cyfrowy (serwisy internetowe, multimedia, dokumenty elektroniczne)</a:t>
            </a:r>
          </a:p>
          <a:p>
            <a:pPr lvl="1"/>
            <a:r>
              <a:rPr lang="pl-PL" altLang="pl-PL" b="1">
                <a:latin typeface="Arial-BoldMT"/>
                <a:cs typeface="Open Sans" panose="020B0606030504020204" pitchFamily="34" charset="0"/>
              </a:rPr>
              <a:t>Standard architektoniczny (budynki, parkingi)</a:t>
            </a:r>
          </a:p>
          <a:p>
            <a:pPr lvl="1"/>
            <a:endParaRPr lang="pl-PL" altLang="pl-PL" b="1" u="sng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156" name="Symbol zastępczy numeru slajdu 3">
            <a:extLst>
              <a:ext uri="{FF2B5EF4-FFF2-40B4-BE49-F238E27FC236}">
                <a16:creationId xmlns:a16="http://schemas.microsoft.com/office/drawing/2014/main" id="{3CFEB160-5E3F-AEFB-3B96-52EE874D69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F7287C-342E-4046-B61F-64A9F73822A7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1">
            <a:extLst>
              <a:ext uri="{FF2B5EF4-FFF2-40B4-BE49-F238E27FC236}">
                <a16:creationId xmlns:a16="http://schemas.microsoft.com/office/drawing/2014/main" id="{A9A17D6E-1176-3F8C-AA6F-78B438564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0925" y="300038"/>
            <a:ext cx="8640763" cy="503237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Wytyczne w zakresie komunikacji i widoczności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179" name="Symbol zastępczy zawartości 2">
            <a:extLst>
              <a:ext uri="{FF2B5EF4-FFF2-40B4-BE49-F238E27FC236}">
                <a16:creationId xmlns:a16="http://schemas.microsoft.com/office/drawing/2014/main" id="{491488EF-A64D-DD52-2AAC-EE6BEDE52F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3138" y="890588"/>
            <a:ext cx="8640762" cy="5481637"/>
          </a:xfrm>
        </p:spPr>
        <p:txBody>
          <a:bodyPr>
            <a:normAutofit fontScale="77500" lnSpcReduction="20000"/>
          </a:bodyPr>
          <a:lstStyle/>
          <a:p>
            <a:r>
              <a:rPr lang="pl-PL" altLang="pl-PL" u="sng" dirty="0">
                <a:solidFill>
                  <a:srgbClr val="337AB7"/>
                </a:solidFill>
                <a:latin typeface="Lato" panose="020F0502020204030203" pitchFamily="34" charset="0"/>
                <a:cs typeface="Open Sans" panose="020B0606030504020204" pitchFamily="34" charset="0"/>
                <a:hlinkClick r:id="rId2"/>
              </a:rPr>
              <a:t>Wytyczne dotyczące wypełniania zobowiązań w zakresie komunikacji i widoczności odnośnie wsparcia z UE w ramach programu Fundusze Europejskie dla Rybactwa na lata 2021– 2027 </a:t>
            </a:r>
            <a:r>
              <a:rPr lang="pl-PL" altLang="pl-PL" dirty="0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- aktualizacja 2 czerwiec 2025 r.</a:t>
            </a:r>
          </a:p>
          <a:p>
            <a:pPr lvl="1"/>
            <a:r>
              <a:rPr lang="pl-PL" altLang="pl-PL" dirty="0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Załącznik nr 1 - </a:t>
            </a:r>
            <a:r>
              <a:rPr lang="pl-PL" altLang="pl-PL" u="sng" dirty="0">
                <a:solidFill>
                  <a:srgbClr val="337AB7"/>
                </a:solidFill>
                <a:latin typeface="Lato" panose="020F0502020204030203" pitchFamily="34" charset="0"/>
                <a:cs typeface="Open Sans" panose="020B0606030504020204" pitchFamily="34" charset="0"/>
                <a:hlinkClick r:id="rId3"/>
              </a:rPr>
              <a:t>Podręcznik wnioskodawcy i beneficjenta Funduszy Europejskich na lata 2021-2027 w zakresie informacji i promocji</a:t>
            </a:r>
            <a:r>
              <a:rPr lang="pl-PL" altLang="pl-PL" dirty="0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  <a:hlinkClick r:id="rId3"/>
              </a:rPr>
              <a:t> </a:t>
            </a:r>
            <a:endParaRPr lang="pl-PL" altLang="pl-PL" dirty="0">
              <a:solidFill>
                <a:srgbClr val="666666"/>
              </a:solidFill>
              <a:latin typeface="Lato" panose="020F0502020204030203" pitchFamily="34" charset="0"/>
              <a:cs typeface="Open Sans" panose="020B0606030504020204" pitchFamily="34" charset="0"/>
            </a:endParaRPr>
          </a:p>
          <a:p>
            <a:pPr lvl="1"/>
            <a:r>
              <a:rPr lang="pl-PL" altLang="pl-PL" dirty="0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Załącznik nr 2 - </a:t>
            </a:r>
            <a:r>
              <a:rPr lang="pl-PL" altLang="pl-PL" u="sng" dirty="0">
                <a:solidFill>
                  <a:srgbClr val="337AB7"/>
                </a:solidFill>
                <a:latin typeface="Lato" panose="020F0502020204030203" pitchFamily="34" charset="0"/>
                <a:cs typeface="Open Sans" panose="020B0606030504020204" pitchFamily="34" charset="0"/>
                <a:hlinkClick r:id="rId4"/>
              </a:rPr>
              <a:t>Karta wizualizacji programu Fundusze Europejskie dla Rybactwa Europejskie dla Rybactwa</a:t>
            </a:r>
            <a:endParaRPr lang="pl-PL" altLang="pl-PL" dirty="0">
              <a:solidFill>
                <a:srgbClr val="666666"/>
              </a:solidFill>
              <a:latin typeface="Lato" panose="020F0502020204030203" pitchFamily="34" charset="0"/>
              <a:cs typeface="Open Sans" panose="020B0606030504020204" pitchFamily="34" charset="0"/>
            </a:endParaRPr>
          </a:p>
          <a:p>
            <a:pPr lvl="1">
              <a:lnSpc>
                <a:spcPts val="1800"/>
              </a:lnSpc>
              <a:spcAft>
                <a:spcPts val="750"/>
              </a:spcAft>
            </a:pPr>
            <a:r>
              <a:rPr lang="pl-PL" altLang="pl-PL" dirty="0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Załącznik nr 3 - </a:t>
            </a:r>
            <a:r>
              <a:rPr lang="pl-PL" altLang="pl-PL" u="sng" dirty="0">
                <a:solidFill>
                  <a:srgbClr val="337AB7"/>
                </a:solidFill>
                <a:latin typeface="Lato" panose="020F0502020204030203" pitchFamily="34" charset="0"/>
                <a:cs typeface="Open Sans" panose="020B0606030504020204" pitchFamily="34" charset="0"/>
                <a:hlinkClick r:id="rId5"/>
              </a:rPr>
              <a:t>Tabela – Wykaz i wielkość pomniejszeń kwoty przyznanej/wypłaconej pomocy na realizację operacji w związku z niewypełnianiem lub nieprawidłowym wypełnianiem przez beneficjenta zobowiązań w zakresie komunikacji i widoczności </a:t>
            </a:r>
            <a:endParaRPr lang="pl-PL" altLang="pl-PL" u="sng" dirty="0">
              <a:solidFill>
                <a:srgbClr val="666666"/>
              </a:solidFill>
              <a:latin typeface="Lato" panose="020F0502020204030203" pitchFamily="34" charset="0"/>
              <a:cs typeface="Open Sans" panose="020B0606030504020204" pitchFamily="34" charset="0"/>
            </a:endParaRPr>
          </a:p>
          <a:p>
            <a:pPr lvl="1">
              <a:lnSpc>
                <a:spcPts val="1800"/>
              </a:lnSpc>
              <a:spcAft>
                <a:spcPts val="750"/>
              </a:spcAft>
            </a:pPr>
            <a:r>
              <a:rPr lang="pl-PL" altLang="pl-PL" u="sng" dirty="0">
                <a:solidFill>
                  <a:srgbClr val="337AB7"/>
                </a:solidFill>
                <a:latin typeface="Lato" panose="020F0502020204030203" pitchFamily="34" charset="0"/>
                <a:cs typeface="Open Sans" panose="020B0606030504020204" pitchFamily="34" charset="0"/>
                <a:hlinkClick r:id="rId6" tooltip="Księga Tożsamości Wizualnej marki FE_I2023_wersja interaktywna"/>
              </a:rPr>
              <a:t>Księga Tożsamości Wizualnej marki Fundusze Europejskie 2021-2027 - </a:t>
            </a:r>
            <a:r>
              <a:rPr lang="pl-PL" altLang="pl-PL" dirty="0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aktualizacja styczeń 2024</a:t>
            </a:r>
          </a:p>
          <a:p>
            <a:pPr lvl="1">
              <a:lnSpc>
                <a:spcPts val="1800"/>
              </a:lnSpc>
              <a:spcAft>
                <a:spcPts val="750"/>
              </a:spcAft>
            </a:pPr>
            <a:r>
              <a:rPr lang="pl-PL" altLang="pl-PL" dirty="0">
                <a:solidFill>
                  <a:srgbClr val="666666"/>
                </a:solidFill>
                <a:latin typeface="Lato" panose="020F0502020204030203" pitchFamily="34" charset="0"/>
                <a:cs typeface="Open Sans" panose="020B0606030504020204" pitchFamily="34" charset="0"/>
              </a:rPr>
              <a:t>Pozostałe dokumenty i znaki do pobrania na stronie </a:t>
            </a:r>
            <a:r>
              <a:rPr lang="pl-PL" altLang="pl-PL" u="sng" dirty="0">
                <a:solidFill>
                  <a:srgbClr val="337AB7"/>
                </a:solidFill>
                <a:latin typeface="Lato" panose="020F0502020204030203" pitchFamily="34" charset="0"/>
                <a:cs typeface="Open Sans" panose="020B0606030504020204" pitchFamily="34" charset="0"/>
                <a:hlinkClick r:id="rId7"/>
              </a:rPr>
              <a:t>https://www.rybactwo.gov.pl/strony/dowiedz-sie-wiecej-o-programie/promocja-programu/</a:t>
            </a:r>
            <a:endParaRPr lang="pl-PL" altLang="pl-PL" dirty="0">
              <a:solidFill>
                <a:srgbClr val="666666"/>
              </a:solidFill>
              <a:latin typeface="Lato" panose="020F0502020204030203" pitchFamily="34" charset="0"/>
              <a:cs typeface="Open Sans" panose="020B0606030504020204" pitchFamily="34" charset="0"/>
            </a:endParaRPr>
          </a:p>
          <a:p>
            <a:pPr>
              <a:buFontTx/>
              <a:buNone/>
            </a:pPr>
            <a:endParaRPr lang="pl-PL" altLang="pl-PL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pl-PL" altLang="pl-PL" dirty="0">
                <a:latin typeface="Open Sans" panose="020B0606030504020204" pitchFamily="34" charset="0"/>
                <a:cs typeface="Open Sans" panose="020B0606030504020204" pitchFamily="34" charset="0"/>
                <a:hlinkClick r:id="rId8"/>
              </a:rPr>
              <a:t>www.dlgr.pl</a:t>
            </a:r>
            <a:r>
              <a:rPr lang="pl-PL" altLang="pl-PL" dirty="0">
                <a:latin typeface="Open Sans" panose="020B0606030504020204" pitchFamily="34" charset="0"/>
                <a:cs typeface="Open Sans" panose="020B0606030504020204" pitchFamily="34" charset="0"/>
              </a:rPr>
              <a:t> raz </a:t>
            </a:r>
            <a:r>
              <a:rPr lang="pl-PL" altLang="pl-PL" dirty="0">
                <a:latin typeface="Open Sans" panose="020B0606030504020204" pitchFamily="34" charset="0"/>
                <a:cs typeface="Open Sans" panose="020B0606030504020204" pitchFamily="34" charset="0"/>
                <a:hlinkClick r:id="rId9"/>
              </a:rPr>
              <a:t>www.rybactwo.gov.pl</a:t>
            </a:r>
            <a:r>
              <a:rPr lang="pl-PL" altLang="pl-PL" dirty="0">
                <a:latin typeface="Open Sans" panose="020B0606030504020204" pitchFamily="34" charset="0"/>
                <a:cs typeface="Open Sans" panose="020B0606030504020204" pitchFamily="34" charset="0"/>
              </a:rPr>
              <a:t> – „Promocja”</a:t>
            </a:r>
          </a:p>
        </p:txBody>
      </p:sp>
      <p:sp>
        <p:nvSpPr>
          <p:cNvPr id="50180" name="Symbol zastępczy numeru slajdu 3">
            <a:extLst>
              <a:ext uri="{FF2B5EF4-FFF2-40B4-BE49-F238E27FC236}">
                <a16:creationId xmlns:a16="http://schemas.microsoft.com/office/drawing/2014/main" id="{9C5D2218-421E-9D48-E315-66B24C63F8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80C974-7CF5-4130-B101-AF7482BFAD8D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235FF4-344F-35B2-0784-DC10F79A6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68A7E9E-5F25-5B35-D5C0-E558EB8AC90A}"/>
              </a:ext>
            </a:extLst>
          </p:cNvPr>
          <p:cNvSpPr txBox="1"/>
          <p:nvPr/>
        </p:nvSpPr>
        <p:spPr>
          <a:xfrm>
            <a:off x="665386" y="431164"/>
            <a:ext cx="9361040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/>
              <a:t>Pomoc przyznaje się na realizację operacji (między innymi):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pl-PL" sz="2000" dirty="0"/>
              <a:t>spełniającej warunki wynikające z programu, w szczególności zapewniającej osiągnięcie i zachowanie celu szczegółowego, o którym mowa w art. 29 rozporządzenia Parlamentu Europejskiego i Rady (UE) 2021/1139 z dnia 7 lipca 2021 r. ustanawiającego Europejski Fundusz Morski, Rybacki i Akwakultury…,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pl-PL" sz="2000" dirty="0"/>
              <a:t>realizowaną w ramach Europejskiego Funduszu Morskiego, Rybackiego i Akwakultury, zwaną dalej „LSR”,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pl-PL" sz="2000" dirty="0"/>
              <a:t>która została wybrana do realizacji przez rybacką lokalną grupę działania…,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pl-PL" sz="2000" dirty="0"/>
              <a:t>której wydatki zadeklarowane do dofinansowania nie są finansowane w ramach innych priorytetów objętych programem lub z innych środków publicznych,</a:t>
            </a:r>
          </a:p>
        </p:txBody>
      </p:sp>
    </p:spTree>
    <p:extLst>
      <p:ext uri="{BB962C8B-B14F-4D97-AF65-F5344CB8AC3E}">
        <p14:creationId xmlns:p14="http://schemas.microsoft.com/office/powerpoint/2010/main" val="861939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453018D-4CF5-CAE5-DC66-8070D52555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15D4813-F48C-2DB0-6246-A6A8714335FE}"/>
              </a:ext>
            </a:extLst>
          </p:cNvPr>
          <p:cNvSpPr txBox="1"/>
          <p:nvPr/>
        </p:nvSpPr>
        <p:spPr>
          <a:xfrm>
            <a:off x="521370" y="683493"/>
            <a:ext cx="9865096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arenR" startAt="5"/>
            </a:pPr>
            <a:r>
              <a:rPr lang="pl-PL" dirty="0"/>
              <a:t>zgodnie z przepisami o zamówieniach publicznych – w przypadku gdy te przepisy mają zastosowanie,</a:t>
            </a:r>
          </a:p>
          <a:p>
            <a:pPr marL="342900" indent="-342900" algn="just">
              <a:lnSpc>
                <a:spcPct val="150000"/>
              </a:lnSpc>
              <a:buAutoNum type="arabicParenR" startAt="5"/>
            </a:pPr>
            <a:r>
              <a:rPr lang="pl-PL" dirty="0"/>
              <a:t>zgodnie z zachowaniem konkurencyjnego trybu wyboru wykonawców – w przypadku gdy ten tryb ma zastosowanie,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 startAt="7"/>
            </a:pPr>
            <a:r>
              <a:rPr lang="pl-PL" dirty="0"/>
              <a:t>która spełnia wymagania określone w przepisach mających zastosowanie do inwestycji realizowanych w ramach tej operacji,</a:t>
            </a:r>
          </a:p>
          <a:p>
            <a:pPr marL="342900" indent="-342900" algn="just">
              <a:lnSpc>
                <a:spcPct val="150000"/>
              </a:lnSpc>
              <a:buAutoNum type="arabicParenR" startAt="7"/>
            </a:pPr>
            <a:r>
              <a:rPr lang="pl-PL" dirty="0"/>
              <a:t>która jest uzasadniona ekonomicznie – w przypadku operacji obejmującej inwestycję realizowaną w celu rozpoczęcia lub prowadzenia działalności gospodarczej…,</a:t>
            </a:r>
          </a:p>
          <a:p>
            <a:pPr marL="342900" indent="-342900" algn="just">
              <a:lnSpc>
                <a:spcPct val="150000"/>
              </a:lnSpc>
              <a:buAutoNum type="arabicParenR" startAt="7"/>
            </a:pPr>
            <a:r>
              <a:rPr lang="pl-PL" dirty="0"/>
              <a:t>dla której wykazano racjonalność kosztów,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i inne…..</a:t>
            </a:r>
          </a:p>
        </p:txBody>
      </p:sp>
    </p:spTree>
    <p:extLst>
      <p:ext uri="{BB962C8B-B14F-4D97-AF65-F5344CB8AC3E}">
        <p14:creationId xmlns:p14="http://schemas.microsoft.com/office/powerpoint/2010/main" val="371055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294BD-E237-A345-CA78-7673A2E9E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20A65DC-D343-A4D5-2358-0404B9E49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50" y="393640"/>
            <a:ext cx="1715380" cy="88726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8B0D932-F3E0-9FED-18EF-35A10E0DD791}"/>
              </a:ext>
            </a:extLst>
          </p:cNvPr>
          <p:cNvSpPr txBox="1"/>
          <p:nvPr/>
        </p:nvSpPr>
        <p:spPr>
          <a:xfrm>
            <a:off x="1103840" y="1538197"/>
            <a:ext cx="8772165" cy="424731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Lokalna Strategia Rozwoju Darłowskiej LGR obejmuje obszar gmin: </a:t>
            </a:r>
            <a:r>
              <a:rPr lang="pl-PL" b="1" dirty="0"/>
              <a:t>Miasto Darłowo, Gmina Darłowo, Miasto Sławno, Gmina Sławno, Malechowo, Postomino, Polanów, Sianów.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3 253 800,00 € </a:t>
            </a:r>
            <a:r>
              <a:rPr lang="pl-PL" dirty="0"/>
              <a:t>przewidziano na  realizację LSR, funkcjonowanie i współpracę w  programie Fundusze Europejskie dla Rybactwa 2021-2027 r w tym:</a:t>
            </a:r>
          </a:p>
          <a:p>
            <a:r>
              <a:rPr lang="pl-PL" dirty="0"/>
              <a:t>-	współpraca 191 400,00 €</a:t>
            </a:r>
          </a:p>
          <a:p>
            <a:r>
              <a:rPr lang="pl-PL" dirty="0"/>
              <a:t>-	projekty własne 191 400,00 €</a:t>
            </a:r>
          </a:p>
          <a:p>
            <a:r>
              <a:rPr lang="pl-PL" dirty="0"/>
              <a:t>-	konkursy dla podmiotów zewnętrznych </a:t>
            </a:r>
            <a:r>
              <a:rPr lang="pl-PL" b="1" dirty="0"/>
              <a:t>2 871 000,00 €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Zdecydowana większość środków rozdysponowana będzie w roku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 </a:t>
            </a:r>
            <a:r>
              <a:rPr lang="pl-PL" b="1" dirty="0"/>
              <a:t>I kwartale 2026 r. </a:t>
            </a:r>
            <a:r>
              <a:rPr lang="pl-PL" dirty="0"/>
              <a:t>planowane są </a:t>
            </a:r>
            <a:r>
              <a:rPr lang="pl-PL" b="1" dirty="0"/>
              <a:t>nabory</a:t>
            </a:r>
            <a:r>
              <a:rPr lang="pl-PL" dirty="0"/>
              <a:t> w następujących zakresach:</a:t>
            </a:r>
          </a:p>
          <a:p>
            <a:r>
              <a:rPr lang="pl-PL" dirty="0"/>
              <a:t>-	Wspieranie lokalnej przedsiębiorczości (dla sektora rybackiego i pozostałych  podmiotów gospodarczych),</a:t>
            </a:r>
          </a:p>
          <a:p>
            <a:r>
              <a:rPr lang="pl-PL" dirty="0"/>
              <a:t>-	Podniesienie poziomu życia (dla samorządów)</a:t>
            </a:r>
          </a:p>
          <a:p>
            <a:r>
              <a:rPr lang="pl-PL" dirty="0"/>
              <a:t>-	Rybackie dziedzictwo kulturowe i tradycje,</a:t>
            </a:r>
          </a:p>
          <a:p>
            <a:r>
              <a:rPr lang="pl-PL" dirty="0"/>
              <a:t>-	Wspieranie ochrony ekosystemów i bioróżnorodności.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F41C0D6-FB26-E2CA-394A-1EB85DE5FA22}"/>
              </a:ext>
            </a:extLst>
          </p:cNvPr>
          <p:cNvSpPr txBox="1"/>
          <p:nvPr/>
        </p:nvSpPr>
        <p:spPr>
          <a:xfrm>
            <a:off x="2753618" y="500393"/>
            <a:ext cx="6480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</a:t>
            </a:r>
            <a:r>
              <a:rPr lang="pl-PL" sz="2800" b="1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arłowska</a:t>
            </a:r>
            <a:r>
              <a:rPr lang="pl-PL" sz="28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Lokalna Grupa Rybacka </a:t>
            </a:r>
          </a:p>
        </p:txBody>
      </p:sp>
    </p:spTree>
    <p:extLst>
      <p:ext uri="{BB962C8B-B14F-4D97-AF65-F5344CB8AC3E}">
        <p14:creationId xmlns:p14="http://schemas.microsoft.com/office/powerpoint/2010/main" val="207830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9E9DD1-6CA7-7CAF-1AF0-5196A8C5C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649072" cy="468000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l-PL" sz="2000" dirty="0"/>
              <a:t>Stwierdzenie uzasadnienia ekonomicznego operacji następuje w wyniku oceny jej opłacalności przeprowadzonej na podstawie danych finansowych i ekonomicznych oraz wartości wskaźników przedstawionych w biznesplanie operacji sporządzonym na formularzu opracowanym przez ARiMR,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000" dirty="0"/>
          </a:p>
          <a:p>
            <a:pPr algn="just">
              <a:lnSpc>
                <a:spcPct val="150000"/>
              </a:lnSpc>
            </a:pPr>
            <a:r>
              <a:rPr lang="pl-PL" sz="2000" dirty="0"/>
              <a:t>Przez racjonalność kosztów rozumie się dokonywanie wydatków w sposób celowy i oszczędny oraz umożliwiający terminową realizację zadań, a także z zachowaniem zasad: 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pl-PL" sz="2000" dirty="0"/>
              <a:t>uzyskiwania najlepszych efektów z danych nakładów,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pl-PL" sz="2000" dirty="0"/>
              <a:t>optymalnego doboru metod i środków służących osiągnięciu założonych celów operacji.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054383-245F-FD30-F981-F9FE20ADB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7376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79FB819-C718-FE1E-A96C-FF97BF226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538B92E-48B5-9756-5893-B27FEAA45E8F}"/>
              </a:ext>
            </a:extLst>
          </p:cNvPr>
          <p:cNvSpPr txBox="1"/>
          <p:nvPr/>
        </p:nvSpPr>
        <p:spPr>
          <a:xfrm>
            <a:off x="773398" y="1187549"/>
            <a:ext cx="91450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Pomoc w ramach realizacji lokalnych strategii rozwoju przyznaje się:</a:t>
            </a:r>
          </a:p>
          <a:p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w formie zwrotu kosztów kwalifikowalnych w wysokości do </a:t>
            </a:r>
            <a:r>
              <a:rPr lang="pl-PL" sz="2400" b="1" dirty="0"/>
              <a:t>50% </a:t>
            </a:r>
            <a:r>
              <a:rPr lang="pl-PL" sz="2400" dirty="0"/>
              <a:t>tych kosztów, a w przypadku gdy operacja jest w interesie zbiorowym - w wysokości do </a:t>
            </a:r>
            <a:r>
              <a:rPr lang="pl-PL" sz="2400" b="1" dirty="0"/>
              <a:t>100% </a:t>
            </a:r>
            <a:r>
              <a:rPr lang="pl-PL" sz="2400" dirty="0"/>
              <a:t>tych kosztów;</a:t>
            </a:r>
          </a:p>
          <a:p>
            <a:pPr marL="342900" indent="-342900">
              <a:buFont typeface="+mj-lt"/>
              <a:buAutoNum type="arabicPeriod"/>
            </a:pPr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/>
              <a:t>w wysokości do </a:t>
            </a:r>
            <a:r>
              <a:rPr lang="pl-PL" sz="2400" b="1" dirty="0"/>
              <a:t>200 000 zł </a:t>
            </a:r>
            <a:r>
              <a:rPr lang="pl-PL" sz="2400" dirty="0"/>
              <a:t>na jednego wnioskodawcę, albo w wysokości do </a:t>
            </a:r>
            <a:r>
              <a:rPr lang="pl-PL" sz="2400" b="1" dirty="0"/>
              <a:t>600 000 zł</a:t>
            </a:r>
            <a:r>
              <a:rPr lang="pl-PL" sz="2400" dirty="0"/>
              <a:t>, jeżeli w ramach danego celu jest realizowana operacja obejmująca inwestycję. Ograniczona do </a:t>
            </a:r>
            <a:r>
              <a:rPr lang="pl-PL" sz="2400" b="1" dirty="0"/>
              <a:t>300 000 zł </a:t>
            </a:r>
            <a:r>
              <a:rPr lang="pl-PL" sz="2400" dirty="0"/>
              <a:t>w naborach 1.1 i 1.2</a:t>
            </a:r>
          </a:p>
        </p:txBody>
      </p:sp>
    </p:spTree>
    <p:extLst>
      <p:ext uri="{BB962C8B-B14F-4D97-AF65-F5344CB8AC3E}">
        <p14:creationId xmlns:p14="http://schemas.microsoft.com/office/powerpoint/2010/main" val="2333285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1DC420-F14B-D31B-41FF-7FBB90842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B13B9E4-C397-B0C4-B3AE-C161BBA15B74}"/>
              </a:ext>
            </a:extLst>
          </p:cNvPr>
          <p:cNvSpPr txBox="1"/>
          <p:nvPr/>
        </p:nvSpPr>
        <p:spPr>
          <a:xfrm>
            <a:off x="845999" y="971525"/>
            <a:ext cx="89998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Do kosztów kwalifikowalnych operacji w ramach działania Realizacja lokalnych strategii rozwoju i współpraca bezpośrednio związanych z realizacją celu tej operacji zalicza się w szczególności koszty:</a:t>
            </a:r>
          </a:p>
          <a:p>
            <a:r>
              <a:rPr lang="pl-PL" dirty="0"/>
              <a:t>1) nabycia nieruchomości do kwoty nie większej niż 10% kosztów kwalifikowalnych poniesionych na daną operację, pod warunkiem że:</a:t>
            </a:r>
          </a:p>
          <a:p>
            <a:r>
              <a:rPr lang="pl-PL" dirty="0"/>
              <a:t>a) wartość nieruchomości nie przewyższa wartości rynkowej lub odtworzeniowej określonych w drodze wyceny nieruchomości w operacie szacunkowym sporządzonym zgodnie z przepisami o gospodarce nieruchomościami,</a:t>
            </a:r>
          </a:p>
          <a:p>
            <a:r>
              <a:rPr lang="pl-PL" dirty="0"/>
              <a:t>b) podmiot zbywający nieruchomość nie otrzymał na jej zakup pomocy ze środków publicznych w okresie 5 lat poprzedzających jej zbycie beneficjentowi;</a:t>
            </a:r>
          </a:p>
          <a:p>
            <a:r>
              <a:rPr lang="pl-PL" dirty="0"/>
              <a:t>2) zakupu używanych maszyn, urządzeń lub innego sprzętu, pod warunkiem że:</a:t>
            </a:r>
          </a:p>
          <a:p>
            <a:r>
              <a:rPr lang="pl-PL" dirty="0"/>
              <a:t>a) nie zostały zakupione z udziałem środków publicznych w okresie 5 lat poprzedzających rok ich nabycia,</a:t>
            </a:r>
          </a:p>
          <a:p>
            <a:r>
              <a:rPr lang="pl-PL" dirty="0"/>
              <a:t>b) ich wartość rynkowa nie przewyższa wartości nowych maszyn, urządzeń lub innego sprzętu tego samego typu,</a:t>
            </a:r>
          </a:p>
          <a:p>
            <a:r>
              <a:rPr lang="pl-PL" dirty="0"/>
              <a:t>c) spełniają wymagania techniczne dla tych maszyn, urządzeń lub sprzętu;</a:t>
            </a:r>
          </a:p>
        </p:txBody>
      </p:sp>
    </p:spTree>
    <p:extLst>
      <p:ext uri="{BB962C8B-B14F-4D97-AF65-F5344CB8AC3E}">
        <p14:creationId xmlns:p14="http://schemas.microsoft.com/office/powerpoint/2010/main" val="3992232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F0EB21B-A0AF-16A1-97B7-0980EFAEF4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06D5142-283E-7E93-6730-9E797E71F530}"/>
              </a:ext>
            </a:extLst>
          </p:cNvPr>
          <p:cNvSpPr txBox="1"/>
          <p:nvPr/>
        </p:nvSpPr>
        <p:spPr>
          <a:xfrm>
            <a:off x="1025426" y="1187549"/>
            <a:ext cx="9001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3) nakładów rzeczowych, o których mowa w art. 67 ust. 1 rozporządzenia 2021/1060, spełniających warunki określone w tym przepisie;</a:t>
            </a:r>
          </a:p>
          <a:p>
            <a:r>
              <a:rPr lang="pl-PL" dirty="0"/>
              <a:t>4) amortyzacji środków trwałych, o których mowa w art. 67 ust. 2 rozporządzenia 2021/1060, spełniających warunki określone w tym przepisie;</a:t>
            </a:r>
          </a:p>
          <a:p>
            <a:r>
              <a:rPr lang="pl-PL" dirty="0"/>
              <a:t>5) związane z umową leasingu, z wyłączeniem odsetek, marży finansującego, opłat ubezpieczeniowych, podatku od umowy leasingu, w tym również podatku od towarów i usług (VAT);</a:t>
            </a:r>
          </a:p>
          <a:p>
            <a:r>
              <a:rPr lang="pl-PL" dirty="0"/>
              <a:t>6) wynagrodzeń osób bezpośrednio zaangażowanych w realizację operacji, obejmujące wynagrodzenie brutto oraz koszty ponoszone przez pracodawcę</a:t>
            </a:r>
          </a:p>
        </p:txBody>
      </p:sp>
    </p:spTree>
    <p:extLst>
      <p:ext uri="{BB962C8B-B14F-4D97-AF65-F5344CB8AC3E}">
        <p14:creationId xmlns:p14="http://schemas.microsoft.com/office/powerpoint/2010/main" val="267530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F77610-CB40-AC1C-4F51-48D3C6FAA8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426100A-14FF-42BD-926B-AB03AD433918}"/>
              </a:ext>
            </a:extLst>
          </p:cNvPr>
          <p:cNvSpPr txBox="1"/>
          <p:nvPr/>
        </p:nvSpPr>
        <p:spPr>
          <a:xfrm>
            <a:off x="521370" y="2348359"/>
            <a:ext cx="98650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Do kosztów kwalifikowalnych operacji w ramach działania Realizacja lokalnych strategii rozwoju i współpraca oraz działania Wsparcie przygotowawcze zalicza się koszty bezpośrednio związane z realizacją celu tej operacji, </a:t>
            </a:r>
            <a:r>
              <a:rPr lang="pl-PL" sz="2400" b="1" dirty="0"/>
              <a:t>w tym podatek od towarów i usług (VAT), </a:t>
            </a:r>
            <a:r>
              <a:rPr lang="pl-PL" sz="2400" dirty="0"/>
              <a:t>na zasadach określonych w art. 64 ust. 1 lit. c rozporządzenia 2021/1060, faktycznie poniesione od dnia złożenia wniosku o dofinansowanie.</a:t>
            </a:r>
          </a:p>
        </p:txBody>
      </p:sp>
    </p:spTree>
    <p:extLst>
      <p:ext uri="{BB962C8B-B14F-4D97-AF65-F5344CB8AC3E}">
        <p14:creationId xmlns:p14="http://schemas.microsoft.com/office/powerpoint/2010/main" val="1867523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numeru slajdu 3">
            <a:extLst>
              <a:ext uri="{FF2B5EF4-FFF2-40B4-BE49-F238E27FC236}">
                <a16:creationId xmlns:a16="http://schemas.microsoft.com/office/drawing/2014/main" id="{B167EA5C-609F-78FC-50F0-14164D6F36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63D41C-2EC6-4BDC-A223-3D60BD696CEF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B46F7AB6-8B96-871C-BA42-CAD7F0C9D4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7331" y="1043533"/>
          <a:ext cx="9164410" cy="561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id="{FD8856ED-D3BF-CABC-B29A-46550D0ED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19784"/>
              </p:ext>
            </p:extLst>
          </p:nvPr>
        </p:nvGraphicFramePr>
        <p:xfrm>
          <a:off x="687331" y="1043533"/>
          <a:ext cx="8978957" cy="561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154E7A9C-1343-C44F-FB51-7F51CB0F967B}"/>
              </a:ext>
            </a:extLst>
          </p:cNvPr>
          <p:cNvSpPr/>
          <p:nvPr/>
        </p:nvSpPr>
        <p:spPr>
          <a:xfrm>
            <a:off x="3186113" y="2916238"/>
            <a:ext cx="863600" cy="48418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9571837-3695-D717-C027-C1AA64C6014B}"/>
              </a:ext>
            </a:extLst>
          </p:cNvPr>
          <p:cNvSpPr txBox="1"/>
          <p:nvPr/>
        </p:nvSpPr>
        <p:spPr>
          <a:xfrm>
            <a:off x="1169988" y="6942138"/>
            <a:ext cx="2232025" cy="8413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1600" b="1" dirty="0"/>
              <a:t>USTALENIE KWOTY WSPARCIA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pl-PL" sz="1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198505D-7535-9462-0455-0C3C48933646}"/>
              </a:ext>
            </a:extLst>
          </p:cNvPr>
          <p:cNvSpPr txBox="1"/>
          <p:nvPr/>
        </p:nvSpPr>
        <p:spPr>
          <a:xfrm>
            <a:off x="2871788" y="6721475"/>
            <a:ext cx="4608512" cy="776288"/>
          </a:xfrm>
          <a:prstGeom prst="rect">
            <a:avLst/>
          </a:prstGeom>
          <a:solidFill>
            <a:schemeClr val="tx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1600" b="1" dirty="0"/>
              <a:t>EWENTUALNE PROTESTY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1200" dirty="0"/>
              <a:t>- w ciągu 14 dni od dnia doręczenia powiadomienia o wyniku oceny</a:t>
            </a:r>
          </a:p>
        </p:txBody>
      </p:sp>
      <p:sp>
        <p:nvSpPr>
          <p:cNvPr id="16" name="Strzałka: w prawo 15">
            <a:extLst>
              <a:ext uri="{FF2B5EF4-FFF2-40B4-BE49-F238E27FC236}">
                <a16:creationId xmlns:a16="http://schemas.microsoft.com/office/drawing/2014/main" id="{753D1479-8A67-E9C4-13F7-172563556D43}"/>
              </a:ext>
            </a:extLst>
          </p:cNvPr>
          <p:cNvSpPr/>
          <p:nvPr/>
        </p:nvSpPr>
        <p:spPr>
          <a:xfrm>
            <a:off x="6210300" y="2949575"/>
            <a:ext cx="863600" cy="48418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80729298-8EE8-ACB8-C67A-288715A0AE65}"/>
              </a:ext>
            </a:extLst>
          </p:cNvPr>
          <p:cNvSpPr/>
          <p:nvPr/>
        </p:nvSpPr>
        <p:spPr>
          <a:xfrm>
            <a:off x="187325" y="5075238"/>
            <a:ext cx="863600" cy="4857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CF53FAC5-7F09-BDBC-5506-1A4B0BF2AFF4}"/>
              </a:ext>
            </a:extLst>
          </p:cNvPr>
          <p:cNvSpPr/>
          <p:nvPr/>
        </p:nvSpPr>
        <p:spPr>
          <a:xfrm>
            <a:off x="3105150" y="5170488"/>
            <a:ext cx="865188" cy="48418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9" name="Strzałka: w prawo 18">
            <a:extLst>
              <a:ext uri="{FF2B5EF4-FFF2-40B4-BE49-F238E27FC236}">
                <a16:creationId xmlns:a16="http://schemas.microsoft.com/office/drawing/2014/main" id="{3580C00E-D243-4CF7-06C2-C7B946DB58E7}"/>
              </a:ext>
            </a:extLst>
          </p:cNvPr>
          <p:cNvSpPr/>
          <p:nvPr/>
        </p:nvSpPr>
        <p:spPr>
          <a:xfrm>
            <a:off x="6354763" y="5170488"/>
            <a:ext cx="863600" cy="48418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55308" name="Prostokąt 3">
            <a:extLst>
              <a:ext uri="{FF2B5EF4-FFF2-40B4-BE49-F238E27FC236}">
                <a16:creationId xmlns:a16="http://schemas.microsoft.com/office/drawing/2014/main" id="{7AEF9005-826B-D7BE-B955-3FC53F082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285750"/>
            <a:ext cx="91630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28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Jak przebiega proces naboru i wyboru operacji ?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numeru slajdu 4">
            <a:extLst>
              <a:ext uri="{FF2B5EF4-FFF2-40B4-BE49-F238E27FC236}">
                <a16:creationId xmlns:a16="http://schemas.microsoft.com/office/drawing/2014/main" id="{3A152BFC-D6E6-EE30-9652-BA12EB6FE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85200" y="7019925"/>
            <a:ext cx="1079500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EFE0B-367A-4C55-AE40-E2446435E931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323" name="pole tekstowe 6">
            <a:extLst>
              <a:ext uri="{FF2B5EF4-FFF2-40B4-BE49-F238E27FC236}">
                <a16:creationId xmlns:a16="http://schemas.microsoft.com/office/drawing/2014/main" id="{67143A4C-CA9B-309E-4599-011E4DC90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116013"/>
            <a:ext cx="88566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pl-PL" altLang="pl-PL" sz="2000"/>
              <a:t>RLGD zamieszcza na swojej stronie internetowej oraz stronie programu ogłoszenia o naborach wniosków o dofinansowanie; </a:t>
            </a:r>
          </a:p>
          <a:p>
            <a:pPr>
              <a:buFontTx/>
              <a:buAutoNum type="alphaLcParenR"/>
            </a:pPr>
            <a:r>
              <a:rPr lang="pl-PL" altLang="pl-PL" sz="2000"/>
              <a:t>RLGD ocenia na podstawie kryteriów wyboru projektów i procedur zgodność projektów z LSR i rozstrzyga w zakresie wyboru projektów; </a:t>
            </a:r>
          </a:p>
          <a:p>
            <a:pPr>
              <a:buFontTx/>
              <a:buAutoNum type="alphaLcParenR"/>
            </a:pPr>
            <a:r>
              <a:rPr lang="pl-PL" altLang="pl-PL" sz="2000"/>
              <a:t>RLGD ustala wysokość kwoty pomocy i przekazuje wnioskodawcy informację  o wyniku rozstrzygnięć; </a:t>
            </a:r>
          </a:p>
          <a:p>
            <a:pPr>
              <a:buFontTx/>
              <a:buAutoNum type="alphaLcParenR"/>
            </a:pPr>
            <a:r>
              <a:rPr lang="pl-PL" altLang="pl-PL" sz="2000"/>
              <a:t>RLGD sporządza listę wniosków o dofinansowanie złożonych w naborze, które są zgodne z jej LSR, ze wskazaniem, które z tych projektów mieszczą się w limicie środków finansowych określonym w ogłoszeniu o naborze wniosków  o dofinansowanie oraz ustaloną przez RLGD kwotą pomocy dla każdego z projektów wybranych do realizacji; </a:t>
            </a:r>
          </a:p>
          <a:p>
            <a:pPr>
              <a:buFontTx/>
              <a:buAutoNum type="alphaLcParenR"/>
            </a:pPr>
            <a:r>
              <a:rPr lang="pl-PL" altLang="pl-PL" sz="2000"/>
              <a:t>RLGD udostępnia Agencji w systemie teleinformatycznym wnioski  o dofinansowanie do dalszej weryfikacji; </a:t>
            </a:r>
          </a:p>
          <a:p>
            <a:pPr>
              <a:buFontTx/>
              <a:buAutoNum type="alphaLcParenR"/>
            </a:pPr>
            <a:r>
              <a:rPr lang="pl-PL" altLang="pl-PL" sz="2000"/>
              <a:t>ARiMR ocenia wnioski o dofinansowanie w zakresie poprawności sporządzenia, zgodności planowanego projektu z celami działania, w ramach którego ma być realizowany projekt oraz zasadności udzielenia pomocy na realizację planowanego projektu;</a:t>
            </a:r>
          </a:p>
          <a:p>
            <a:pPr>
              <a:buFontTx/>
              <a:buAutoNum type="alphaLcParenR"/>
            </a:pPr>
            <a:r>
              <a:rPr lang="pl-PL" altLang="pl-PL" sz="2000"/>
              <a:t>W przypadku pozytywnej oceny, ARiMR podpisuje z wnioskodawcą umowę.</a:t>
            </a:r>
          </a:p>
        </p:txBody>
      </p:sp>
      <p:sp>
        <p:nvSpPr>
          <p:cNvPr id="56324" name="Tytuł 1">
            <a:extLst>
              <a:ext uri="{FF2B5EF4-FFF2-40B4-BE49-F238E27FC236}">
                <a16:creationId xmlns:a16="http://schemas.microsoft.com/office/drawing/2014/main" id="{7B92614B-D4B5-B0FC-20EA-78B007191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988" y="260350"/>
            <a:ext cx="8640762" cy="576263"/>
          </a:xfrm>
        </p:spPr>
        <p:txBody>
          <a:bodyPr/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Jak wybiera się projekty?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ytuł 1">
            <a:extLst>
              <a:ext uri="{FF2B5EF4-FFF2-40B4-BE49-F238E27FC236}">
                <a16:creationId xmlns:a16="http://schemas.microsoft.com/office/drawing/2014/main" id="{22C8F5E8-00FF-4F27-7088-91ABD77C3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1063" y="360363"/>
            <a:ext cx="8785225" cy="898525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Operacje uznaje się </a:t>
            </a:r>
            <a:r>
              <a:rPr lang="pl-PL" altLang="pl-PL" u="sng">
                <a:latin typeface="Open Sans" panose="020B0606030504020204" pitchFamily="34" charset="0"/>
                <a:cs typeface="Open Sans" panose="020B0606030504020204" pitchFamily="34" charset="0"/>
              </a:rPr>
              <a:t>za wybrane</a:t>
            </a:r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, jeżeli spełniają następujące warunki: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347" name="Symbol zastępczy zawartości 3">
            <a:extLst>
              <a:ext uri="{FF2B5EF4-FFF2-40B4-BE49-F238E27FC236}">
                <a16:creationId xmlns:a16="http://schemas.microsoft.com/office/drawing/2014/main" id="{456CDDEF-E287-63B4-1F87-046E974798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1371" y="1331913"/>
            <a:ext cx="9000454" cy="5328244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</a:pP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1) są objęte wnioskami o dofinansowanie złożonymi w naborze wniosków, </a:t>
            </a:r>
            <a:r>
              <a:rPr lang="pl-PL" altLang="pl-PL" sz="1600" b="1" dirty="0">
                <a:latin typeface="Open Sans" panose="020B0606030504020204" pitchFamily="34" charset="0"/>
                <a:cs typeface="Open Sans" panose="020B0606030504020204" pitchFamily="34" charset="0"/>
              </a:rPr>
              <a:t>w terminie wskazanym w ogłoszeniu o naborze wniosków oraz za pośrednictwem CST2021</a:t>
            </a: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0" indent="0">
              <a:buFontTx/>
              <a:buNone/>
            </a:pP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2) są </a:t>
            </a:r>
            <a:r>
              <a:rPr lang="pl-PL" altLang="pl-PL" sz="1600" b="1" dirty="0">
                <a:latin typeface="Open Sans" panose="020B0606030504020204" pitchFamily="34" charset="0"/>
                <a:cs typeface="Open Sans" panose="020B0606030504020204" pitchFamily="34" charset="0"/>
              </a:rPr>
              <a:t>zgodne z LSR</a:t>
            </a: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, to znaczy:</a:t>
            </a:r>
          </a:p>
          <a:p>
            <a:pPr marL="0" indent="0">
              <a:buFontTx/>
              <a:buNone/>
            </a:pP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a) zakładają </a:t>
            </a:r>
            <a:r>
              <a:rPr lang="pl-PL" altLang="pl-PL" sz="1600" b="1" dirty="0">
                <a:latin typeface="Open Sans" panose="020B0606030504020204" pitchFamily="34" charset="0"/>
                <a:cs typeface="Open Sans" panose="020B0606030504020204" pitchFamily="34" charset="0"/>
              </a:rPr>
              <a:t>realizację celów LSR </a:t>
            </a: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przez osiąganie zaplanowanych w LSR wskaźników, które zostały wskazane w ogłoszeniu o naborze wniosków,</a:t>
            </a:r>
          </a:p>
          <a:p>
            <a:pPr marL="0" indent="0">
              <a:buFontTx/>
              <a:buNone/>
            </a:pP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b) są </a:t>
            </a:r>
            <a:r>
              <a:rPr lang="pl-PL" altLang="pl-PL" sz="1600" b="1" dirty="0">
                <a:latin typeface="Open Sans" panose="020B0606030504020204" pitchFamily="34" charset="0"/>
                <a:cs typeface="Open Sans" panose="020B0606030504020204" pitchFamily="34" charset="0"/>
              </a:rPr>
              <a:t>zgodne z FER oraz z dodatkowymi warunkami wyboru operacji</a:t>
            </a: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, o których mowa w art. 16 ust. 2 ustawy EFMRA, o ile określono je w ogłoszeniu o naborze wniosków,</a:t>
            </a:r>
          </a:p>
          <a:p>
            <a:pPr marL="0" indent="0">
              <a:buFontTx/>
              <a:buNone/>
            </a:pP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c) na realizację tych operacji </a:t>
            </a:r>
            <a:r>
              <a:rPr lang="pl-PL" altLang="pl-PL" sz="1600" b="1" dirty="0">
                <a:latin typeface="Open Sans" panose="020B0606030504020204" pitchFamily="34" charset="0"/>
                <a:cs typeface="Open Sans" panose="020B0606030504020204" pitchFamily="34" charset="0"/>
              </a:rPr>
              <a:t>może być udzielona pomoc na podstawie przepisów </a:t>
            </a: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wydanych na podstawie art. 26 ust. 1 i 3 ustawy EFMRA,</a:t>
            </a:r>
          </a:p>
          <a:p>
            <a:pPr marL="0" indent="0">
              <a:buFontTx/>
              <a:buNone/>
            </a:pP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d) są </a:t>
            </a:r>
            <a:r>
              <a:rPr lang="pl-PL" altLang="pl-PL" sz="1600" b="1" dirty="0">
                <a:latin typeface="Open Sans" panose="020B0606030504020204" pitchFamily="34" charset="0"/>
                <a:cs typeface="Open Sans" panose="020B0606030504020204" pitchFamily="34" charset="0"/>
              </a:rPr>
              <a:t>zgodne z zakresem tematycznym</a:t>
            </a: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, o którym mowa w ogłoszeniu o naborze wniosków;</a:t>
            </a:r>
          </a:p>
          <a:p>
            <a:pPr marL="0" indent="0">
              <a:buFontTx/>
              <a:buNone/>
            </a:pP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3) w wyniku oceny na podstawie kryteriów wyboru operacji uzyskały </a:t>
            </a:r>
            <a:r>
              <a:rPr lang="pl-PL" altLang="pl-PL" sz="1600" b="1" dirty="0">
                <a:latin typeface="Open Sans" panose="020B0606030504020204" pitchFamily="34" charset="0"/>
                <a:cs typeface="Open Sans" panose="020B0606030504020204" pitchFamily="34" charset="0"/>
              </a:rPr>
              <a:t>minimalną liczbę punktów </a:t>
            </a: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określoną w ogłoszeniu o naborze wniosków.</a:t>
            </a:r>
          </a:p>
          <a:p>
            <a:pPr marL="0" indent="0"/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Operacja spełniająca wszystkie powyższe warunki uznawana jest za operację, która uzyskała </a:t>
            </a:r>
            <a:r>
              <a:rPr lang="pl-PL" altLang="pl-PL" sz="1600" b="1" dirty="0">
                <a:latin typeface="Open Sans" panose="020B0606030504020204" pitchFamily="34" charset="0"/>
                <a:cs typeface="Open Sans" panose="020B0606030504020204" pitchFamily="34" charset="0"/>
              </a:rPr>
              <a:t>pozytywne rozstrzygnięcie w zakresie wyboru operacji</a:t>
            </a:r>
            <a:r>
              <a:rPr lang="pl-PL" altLang="pl-PL" sz="1600" dirty="0">
                <a:latin typeface="Open Sans" panose="020B0606030504020204" pitchFamily="34" charset="0"/>
                <a:cs typeface="Open Sans" panose="020B0606030504020204" pitchFamily="34" charset="0"/>
              </a:rPr>
              <a:t> w rozumieniu art. 16 ust. 1 pkt 1 ustawy EFMRA.</a:t>
            </a:r>
          </a:p>
          <a:p>
            <a:pPr marL="0" indent="0"/>
            <a:endParaRPr lang="pl-PL" altLang="pl-PL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348" name="Symbol zastępczy numeru slajdu 3">
            <a:extLst>
              <a:ext uri="{FF2B5EF4-FFF2-40B4-BE49-F238E27FC236}">
                <a16:creationId xmlns:a16="http://schemas.microsoft.com/office/drawing/2014/main" id="{DE47044C-D89B-0527-EBEA-68BE99CB43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A99866-3109-44BC-94F7-A2AE73D93A30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1">
            <a:extLst>
              <a:ext uri="{FF2B5EF4-FFF2-40B4-BE49-F238E27FC236}">
                <a16:creationId xmlns:a16="http://schemas.microsoft.com/office/drawing/2014/main" id="{3BC0C57E-5B1F-3526-BBC3-A8621CDAE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6938" y="466725"/>
            <a:ext cx="8785225" cy="684213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Kwota pomocy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371" name="Symbol zastępczy zawartości 3">
            <a:extLst>
              <a:ext uri="{FF2B5EF4-FFF2-40B4-BE49-F238E27FC236}">
                <a16:creationId xmlns:a16="http://schemas.microsoft.com/office/drawing/2014/main" id="{D8BF9D3D-0873-04CA-23AE-9162330BB9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7474" y="1184276"/>
            <a:ext cx="8080226" cy="518785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SzPts val="1100"/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Dla operacji uznanych za wybrane do dofinansowania, Rada </a:t>
            </a: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ustala kwotę pomocy.</a:t>
            </a:r>
            <a:endParaRPr lang="pl-PL" alt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Kwotę pomocy ustala się biorąc pod uwagę:</a:t>
            </a: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Font typeface="Calibri Light" panose="020F0302020204030204" pitchFamily="34" charset="0"/>
              <a:buAutoNum type="arabicParenR"/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zweryfikowaną przez Radę kwotę dofinansowania (kosztów kwalifikowalnych), jaką wnioskodawca wykazał w swoim wniosku </a:t>
            </a: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 dofinansowanie</a:t>
            </a: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Font typeface="Calibri Light" panose="020F0302020204030204" pitchFamily="34" charset="0"/>
              <a:buAutoNum type="arabicParenR"/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maksymalną kwotę pomocy jaka, zgodnie z zasadami wynikającymi z ustawy EFMRA i aktów wykonawczych do niej, może zostać przyznana na operację danego rodzaju;</a:t>
            </a: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Font typeface="Calibri Light" panose="020F0302020204030204" pitchFamily="34" charset="0"/>
              <a:buAutoNum type="arabicParenR"/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ewentualne inne ograniczenia dotyczące kwoty pomocy wynikające z ogłoszenia o naborze wniosków.</a:t>
            </a: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Noto Sans Symbols" charset="0"/>
              </a:rPr>
              <a:t>W ramach procesu ustalania kwoty pomocy Rada może – z uwagi na okoliczności wynikające z </a:t>
            </a:r>
            <a:r>
              <a:rPr lang="pl-PL" altLang="pl-PL" sz="2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Noto Sans Symbols" charset="0"/>
              </a:rPr>
              <a:t>ppkt</a:t>
            </a: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Noto Sans Symbols" charset="0"/>
              </a:rPr>
              <a:t> 1-3 powyżej – </a:t>
            </a: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Noto Sans Symbols" charset="0"/>
              </a:rPr>
              <a:t>obniżyć kwotę pomocy w stosunku do kwoty, jaką wskazał wnioskodawca</a:t>
            </a: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Noto Sans Symbols" charset="0"/>
              </a:rPr>
              <a:t> w swoim wniosku o dofinansowanie.</a:t>
            </a:r>
            <a:endParaRPr lang="pl-PL" altLang="pl-PL" sz="2000" dirty="0">
              <a:latin typeface="Noto Sans Symbols" charset="0"/>
              <a:cs typeface="Open Sans" panose="020B0606030504020204" pitchFamily="34" charset="0"/>
            </a:endParaRPr>
          </a:p>
          <a:p>
            <a:pPr marL="0" indent="0">
              <a:buFontTx/>
              <a:buNone/>
            </a:pPr>
            <a:endParaRPr lang="pl-PL" altLang="pl-PL" sz="2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372" name="Symbol zastępczy numeru slajdu 3">
            <a:extLst>
              <a:ext uri="{FF2B5EF4-FFF2-40B4-BE49-F238E27FC236}">
                <a16:creationId xmlns:a16="http://schemas.microsoft.com/office/drawing/2014/main" id="{6D120884-6E10-BD76-F1A5-3613324A9B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01FA10-B356-4A2F-A244-3B07E8951B63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190ACDF-50CA-5211-C29D-671804F26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1FA9353-793A-5973-B256-0A04D786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308BEB9B-33FE-0209-73B0-BAFD65DCB6D0}"/>
              </a:ext>
            </a:extLst>
          </p:cNvPr>
          <p:cNvCxnSpPr/>
          <p:nvPr/>
        </p:nvCxnSpPr>
        <p:spPr>
          <a:xfrm>
            <a:off x="4580890" y="2985135"/>
            <a:ext cx="0" cy="2952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>
            <a:extLst>
              <a:ext uri="{FF2B5EF4-FFF2-40B4-BE49-F238E27FC236}">
                <a16:creationId xmlns:a16="http://schemas.microsoft.com/office/drawing/2014/main" id="{B3A2F0F5-A339-436F-6662-8E08ECCB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541" y="501134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az 6" descr="Obraz zawierający tekst, ubrania, Ludzka twarz, uśmiech&#10;&#10;Zawartość wygenerowana przez AI może być niepoprawna.">
            <a:extLst>
              <a:ext uri="{FF2B5EF4-FFF2-40B4-BE49-F238E27FC236}">
                <a16:creationId xmlns:a16="http://schemas.microsoft.com/office/drawing/2014/main" id="{803B4E0B-CEB4-C55B-DB4A-9D547429F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33" y="19191"/>
            <a:ext cx="7215865" cy="721586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EC9D8B6-FAE2-A307-7350-4519C62223D4}"/>
              </a:ext>
            </a:extLst>
          </p:cNvPr>
          <p:cNvSpPr txBox="1"/>
          <p:nvPr/>
        </p:nvSpPr>
        <p:spPr>
          <a:xfrm>
            <a:off x="5345906" y="2123653"/>
            <a:ext cx="2520280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www.rybactwo.gov.pl</a:t>
            </a:r>
          </a:p>
        </p:txBody>
      </p:sp>
    </p:spTree>
    <p:extLst>
      <p:ext uri="{BB962C8B-B14F-4D97-AF65-F5344CB8AC3E}">
        <p14:creationId xmlns:p14="http://schemas.microsoft.com/office/powerpoint/2010/main" val="306987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2">
            <a:extLst>
              <a:ext uri="{FF2B5EF4-FFF2-40B4-BE49-F238E27FC236}">
                <a16:creationId xmlns:a16="http://schemas.microsoft.com/office/drawing/2014/main" id="{FF5096D3-FCCE-4BE1-FC41-232F17495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938" y="401638"/>
            <a:ext cx="8640762" cy="503237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Podstawy prawne - LSR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63" name="Symbol zastępczy zawartości 2">
            <a:extLst>
              <a:ext uri="{FF2B5EF4-FFF2-40B4-BE49-F238E27FC236}">
                <a16:creationId xmlns:a16="http://schemas.microsoft.com/office/drawing/2014/main" id="{70F2570B-F216-E316-9902-49F11CBE89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8188" y="904875"/>
            <a:ext cx="9288462" cy="6294438"/>
          </a:xfrm>
        </p:spPr>
        <p:txBody>
          <a:bodyPr/>
          <a:lstStyle/>
          <a:p>
            <a:pPr algn="just"/>
            <a:r>
              <a:rPr lang="pl-PL" altLang="pl-PL" sz="1200" b="1">
                <a:latin typeface="Arial" panose="020B0604020202020204" pitchFamily="34" charset="0"/>
                <a:cs typeface="Arial" panose="020B0604020202020204" pitchFamily="34" charset="0"/>
              </a:rPr>
              <a:t>rozporządzenie Parlamentu Europejskiego i Rady (UE) 2021/1060 z dnia 24 czerwca 2021 r. ustanawiające wspólne przepisy</a:t>
            </a:r>
            <a:r>
              <a:rPr lang="pl-PL" altLang="pl-PL" sz="1200">
                <a:latin typeface="Arial" panose="020B0604020202020204" pitchFamily="34" charset="0"/>
                <a:cs typeface="Arial" panose="020B0604020202020204" pitchFamily="34" charset="0"/>
              </a:rPr>
              <a:t> dotyczące Europejskiego Funduszu Rozwoju Regionalnego, Europejskiego Funduszu Społecznego Plus, Funduszu Spójności, Funduszu na rzecz Sprawiedliwej Transformacji i </a:t>
            </a:r>
            <a:r>
              <a:rPr lang="pl-PL" altLang="pl-PL" sz="1200" b="1">
                <a:latin typeface="Arial" panose="020B0604020202020204" pitchFamily="34" charset="0"/>
                <a:cs typeface="Arial" panose="020B0604020202020204" pitchFamily="34" charset="0"/>
              </a:rPr>
              <a:t>Europejskiego Funduszu Morskiego, Rybackiego i Akwakultury, </a:t>
            </a:r>
            <a:r>
              <a:rPr lang="pl-PL" altLang="pl-PL" sz="1200">
                <a:latin typeface="Arial" panose="020B0604020202020204" pitchFamily="34" charset="0"/>
                <a:cs typeface="Arial" panose="020B0604020202020204" pitchFamily="34" charset="0"/>
              </a:rPr>
              <a:t>a także przepisy finansowe na potrzeby tych funduszy oraz na potrzeby Funduszu Azylu, Migracji i Integracji, Funduszu Bezpieczeństwa Wewnętrznego i Instrumentu Wsparcia Finansowego na rzecz Zarządzania Granicami i Polityki Wizowej (Dz. Urz. UE L 231/159 z 30.06.2021);</a:t>
            </a:r>
            <a:r>
              <a:rPr lang="pl-PL" altLang="pl-PL" sz="1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l-PL" altLang="pl-PL" sz="1200" b="1">
                <a:latin typeface="Arial" panose="020B0604020202020204" pitchFamily="34" charset="0"/>
                <a:cs typeface="Arial" panose="020B0604020202020204" pitchFamily="34" charset="0"/>
              </a:rPr>
              <a:t>rozporządzenie Parlamentu Europejskiego i Rady (UE) nr 2021/1139 z dnia 7 lipca 2021 r. ustanawiające Europejski Fundusz Morski, Rybacki i Akwakultury </a:t>
            </a:r>
            <a:r>
              <a:rPr lang="pl-PL" altLang="pl-PL" sz="1200">
                <a:latin typeface="Arial" panose="020B0604020202020204" pitchFamily="34" charset="0"/>
                <a:cs typeface="Arial" panose="020B0604020202020204" pitchFamily="34" charset="0"/>
              </a:rPr>
              <a:t>oraz zmieniającego rozporządzenie (UE) nr 2017/1004 (Dz. Urz. UE L 247 z dnia 13.07.2021 r.)</a:t>
            </a:r>
          </a:p>
          <a:p>
            <a:pPr algn="just"/>
            <a:r>
              <a:rPr lang="pl-PL" altLang="pl-PL" sz="1200" b="1">
                <a:latin typeface="Arial" panose="020B0604020202020204" pitchFamily="34" charset="0"/>
                <a:cs typeface="Arial" panose="020B0604020202020204" pitchFamily="34" charset="0"/>
              </a:rPr>
              <a:t>ustawa z dnia 26 maja 2023 r. o wspieraniu zrównoważonego rozwoju sektora rybackiego z udziałem Europejskiego Funduszu Morskiego, Rybackiego i Akwakultury na lata 2021–2027 </a:t>
            </a:r>
            <a:r>
              <a:rPr lang="pl-PL" altLang="pl-PL" sz="1200">
                <a:latin typeface="Arial" panose="020B0604020202020204" pitchFamily="34" charset="0"/>
                <a:cs typeface="Arial" panose="020B0604020202020204" pitchFamily="34" charset="0"/>
              </a:rPr>
              <a:t>(Dz. U. z 2023 r., poz. 1273 ze zm.);</a:t>
            </a:r>
          </a:p>
          <a:p>
            <a:pPr algn="just"/>
            <a:r>
              <a:rPr lang="pl-PL" altLang="pl-PL" sz="1200" b="1">
                <a:latin typeface="Arial" panose="020B0604020202020204" pitchFamily="34" charset="0"/>
                <a:cs typeface="Arial" panose="020B0604020202020204" pitchFamily="34" charset="0"/>
              </a:rPr>
              <a:t>rozporządzenie Ministra Rolnictwa i Rozwoju Wsi z dnia 4 grudnia 2023 r. w sprawie szczegółowych warunków przyznawania i wypłaty pomocy finansowej na realizację operacji w ramach Priorytetu 3. </a:t>
            </a:r>
            <a:r>
              <a:rPr lang="pl-PL" altLang="pl-PL" sz="1200">
                <a:latin typeface="Arial" panose="020B0604020202020204" pitchFamily="34" charset="0"/>
                <a:cs typeface="Arial" panose="020B0604020202020204" pitchFamily="34" charset="0"/>
              </a:rPr>
              <a:t>Sprzyjanie zrównoważonej niebieskiej gospodarce na obszarach przybrzeżnych, wyspiarskich i śródlądowych oraz wspieranie rozwoju społeczności rybackich i sektora akwakultury objętego programem Fundusze Europejskie dla Rybactwa na lata 2021-2027 (Dz. U. 2023 poz. 2655).</a:t>
            </a:r>
          </a:p>
          <a:p>
            <a:pPr algn="just"/>
            <a:r>
              <a:rPr lang="pl-PL" altLang="pl-PL" sz="1200" b="1">
                <a:latin typeface="Arial" panose="020B0604020202020204" pitchFamily="34" charset="0"/>
                <a:cs typeface="Arial" panose="020B0604020202020204" pitchFamily="34" charset="0"/>
              </a:rPr>
              <a:t>Rozporządzenie Ministra Rolnictwa i Rozwoju Wsi z dnia 20 lutego 2024 r. w sprawie punktacji kryteriów oceny strategii </a:t>
            </a:r>
            <a:r>
              <a:rPr lang="pl-PL" altLang="pl-PL" sz="1200">
                <a:latin typeface="Arial" panose="020B0604020202020204" pitchFamily="34" charset="0"/>
                <a:cs typeface="Arial" panose="020B0604020202020204" pitchFamily="34" charset="0"/>
              </a:rPr>
              <a:t>rozwoju lokalnego kierowanego przez społeczność oraz sposobu podziału środków przeznaczonych na realizację tych strategii w ramach Europejskiego Funduszu Morskiego, Rybackiego i Akwakultury na lata 2021–2027 (Dz. U. z 2024 r. poz. 270)</a:t>
            </a:r>
          </a:p>
          <a:p>
            <a:endParaRPr lang="pl-PL" altLang="pl-PL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altLang="pl-PL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68C4FB80-343D-C007-7DEC-D7C83B1BE3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05FFA7-685C-4242-9311-08F9FCADB8BF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>
            <a:extLst>
              <a:ext uri="{FF2B5EF4-FFF2-40B4-BE49-F238E27FC236}">
                <a16:creationId xmlns:a16="http://schemas.microsoft.com/office/drawing/2014/main" id="{1C21D829-DE96-F536-EE1C-9FE71C538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275" y="396875"/>
            <a:ext cx="8640763" cy="503238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Podstawy prawne - LSR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387" name="Symbol zastępczy zawartości 2">
            <a:extLst>
              <a:ext uri="{FF2B5EF4-FFF2-40B4-BE49-F238E27FC236}">
                <a16:creationId xmlns:a16="http://schemas.microsoft.com/office/drawing/2014/main" id="{BB80922C-131C-882B-3C74-44F6BC1136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4088" y="1042988"/>
            <a:ext cx="8640762" cy="5832475"/>
          </a:xfrm>
        </p:spPr>
        <p:txBody>
          <a:bodyPr>
            <a:normAutofit fontScale="85000" lnSpcReduction="10000"/>
          </a:bodyPr>
          <a:lstStyle/>
          <a:p>
            <a:r>
              <a:rPr lang="pl-PL" altLang="pl-PL" b="1">
                <a:latin typeface="Arial" panose="020B0604020202020204" pitchFamily="34" charset="0"/>
                <a:cs typeface="Times New Roman" panose="02020603050405020304" pitchFamily="18" charset="0"/>
              </a:rPr>
              <a:t>inne krajowe przepisy dotyczące działalności RLGD i Priorytetu 3 programu Fundusze Europejskie dla Rybactwa na lata 2021-2027; w tym:</a:t>
            </a:r>
          </a:p>
          <a:p>
            <a:pPr lvl="1" algn="just"/>
            <a:r>
              <a:rPr lang="pl-PL" altLang="pl-PL" b="1">
                <a:latin typeface="Arial" panose="020B0604020202020204" pitchFamily="34" charset="0"/>
                <a:cs typeface="Times New Roman" panose="02020603050405020304" pitchFamily="18" charset="0"/>
              </a:rPr>
              <a:t>Rozporządzenie Ministra Rolnictwa i Rozwoju Wsi z dnia 16 października 2023 r. w sprawie szczegółowego trybu przyznawania i wypłaty pomocy finansowej na realizację operacji w ramach Priorytetów 1–4 objętych programem Fundusze Europejskie dla Rybactwa na lata 2021–2027 </a:t>
            </a:r>
            <a:r>
              <a:rPr lang="pl-PL" altLang="pl-PL">
                <a:latin typeface="Arial" panose="020B0604020202020204" pitchFamily="34" charset="0"/>
                <a:cs typeface="Times New Roman" panose="02020603050405020304" pitchFamily="18" charset="0"/>
              </a:rPr>
              <a:t>(Dz. U. z 2023 r., poz. 2289);</a:t>
            </a:r>
          </a:p>
          <a:p>
            <a:pPr lvl="1" algn="just"/>
            <a:r>
              <a:rPr lang="pl-PL" altLang="pl-PL" b="1">
                <a:latin typeface="Arial" panose="020B0604020202020204" pitchFamily="34" charset="0"/>
                <a:cs typeface="Times New Roman" panose="02020603050405020304" pitchFamily="18" charset="0"/>
              </a:rPr>
              <a:t>Rozporządzenie Ministra Rolnictwa i Rozwoju Wsi z dnia 10 października 2023 r. w sprawie warunków i trybu udzielania i rozliczania zaliczek oraz zakresu wniosków o płatność i terminów ich składania w ramach programu finansowanego z udziałem środków Europejskiego Funduszu Morskiego, Rybackiego i Akwakultu</a:t>
            </a:r>
            <a:r>
              <a:rPr lang="pl-PL" altLang="pl-PL">
                <a:latin typeface="Arial" panose="020B0604020202020204" pitchFamily="34" charset="0"/>
                <a:cs typeface="Times New Roman" panose="02020603050405020304" pitchFamily="18" charset="0"/>
              </a:rPr>
              <a:t>ry (Dz. U. z 2023 r., poz. 2267);</a:t>
            </a:r>
          </a:p>
          <a:p>
            <a:pPr lvl="1" algn="just"/>
            <a:r>
              <a:rPr lang="pl-PL" altLang="pl-PL" b="1">
                <a:latin typeface="Arial" panose="020B0604020202020204" pitchFamily="34" charset="0"/>
                <a:cs typeface="Times New Roman" panose="02020603050405020304" pitchFamily="18" charset="0"/>
              </a:rPr>
              <a:t>Ustawa z dnia 28 kwietnia 2022 r. o zasadach realizacji zadań finansowanych ze środków europejskich w perspektywie finansowej 2021–2027</a:t>
            </a:r>
            <a:r>
              <a:rPr lang="pl-PL" altLang="pl-PL">
                <a:latin typeface="Arial" panose="020B0604020202020204" pitchFamily="34" charset="0"/>
                <a:cs typeface="Times New Roman" panose="02020603050405020304" pitchFamily="18" charset="0"/>
              </a:rPr>
              <a:t> (Dz. U. z 2022 r., poz. 1079);</a:t>
            </a:r>
          </a:p>
          <a:p>
            <a:pPr lvl="1"/>
            <a:r>
              <a:rPr lang="pl-PL" altLang="pl-PL" b="1">
                <a:latin typeface="Arial" panose="020B0604020202020204" pitchFamily="34" charset="0"/>
                <a:cs typeface="Times New Roman" panose="02020603050405020304" pitchFamily="18" charset="0"/>
              </a:rPr>
              <a:t>Wytyczne dotyczące kwalifikowalności 2021-2027 </a:t>
            </a:r>
            <a:r>
              <a:rPr lang="pl-PL" altLang="pl-PL">
                <a:latin typeface="Arial" panose="020B0604020202020204" pitchFamily="34" charset="0"/>
                <a:cs typeface="Times New Roman" panose="02020603050405020304" pitchFamily="18" charset="0"/>
              </a:rPr>
              <a:t>wer. 18.11.2022</a:t>
            </a:r>
          </a:p>
          <a:p>
            <a:pPr lvl="1">
              <a:buFontTx/>
              <a:buNone/>
            </a:pP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endParaRPr lang="pl-PL" altLang="pl-PL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endParaRPr lang="pl-PL" altLang="pl-PL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endParaRPr lang="pl-PL" altLang="pl-PL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endParaRPr lang="pl-PL" altLang="pl-PL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altLang="pl-PL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altLang="pl-PL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388" name="Symbol zastępczy numeru slajdu 3">
            <a:extLst>
              <a:ext uri="{FF2B5EF4-FFF2-40B4-BE49-F238E27FC236}">
                <a16:creationId xmlns:a16="http://schemas.microsoft.com/office/drawing/2014/main" id="{A3F11A26-107A-CA01-C252-90BA5C1AE8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FE7BA3-6E5B-4A03-B1CD-E033BD16173F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dtytuł 13">
            <a:extLst>
              <a:ext uri="{FF2B5EF4-FFF2-40B4-BE49-F238E27FC236}">
                <a16:creationId xmlns:a16="http://schemas.microsoft.com/office/drawing/2014/main" id="{A2FC556C-6FA3-AB9C-9FD6-6AA83407B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3369" y="739604"/>
            <a:ext cx="7272386" cy="574227"/>
          </a:xfrm>
        </p:spPr>
        <p:txBody>
          <a:bodyPr/>
          <a:lstStyle/>
          <a:p>
            <a:pPr algn="ctr"/>
            <a:r>
              <a:rPr lang="pl-PL" dirty="0"/>
              <a:t>Cele Priorytetu 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D16C430-0691-6B14-B400-28C377E6A50F}"/>
              </a:ext>
            </a:extLst>
          </p:cNvPr>
          <p:cNvSpPr txBox="1"/>
          <p:nvPr/>
        </p:nvSpPr>
        <p:spPr>
          <a:xfrm>
            <a:off x="1457474" y="3491805"/>
            <a:ext cx="828092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/>
                </a:solidFill>
              </a:rPr>
              <a:t>Wspieranie rozwoju społeczności rybackich</a:t>
            </a:r>
            <a:r>
              <a:rPr lang="pl-PL" dirty="0"/>
              <a:t>:  poprzez zróżnicowanie działalności tradycyjnie związanych z rybactwem.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/>
                </a:solidFill>
              </a:rPr>
              <a:t>Rozwój niebieskiej gospodarki</a:t>
            </a:r>
            <a:r>
              <a:rPr lang="pl-PL" dirty="0"/>
              <a:t>: wspieranie zrównoważonych działań  gospodarczych w oparciu o zasoby wodne, zarówno w sektorach  tradycyjnych ,  jak i w nowych obszarach działalności.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/>
                </a:solidFill>
              </a:rPr>
              <a:t>Wsparcie dla infrastruktury i dziedzictwa</a:t>
            </a:r>
            <a:r>
              <a:rPr lang="pl-PL" dirty="0"/>
              <a:t>: – realizacja projektów ukierunkowanych na rozbudowę infrastruktury rekreacyjno-turystycznej, tworzenie izb pamięci oraz promocję kulturowego dziedzictwa związanego z rybactwem. </a:t>
            </a:r>
          </a:p>
        </p:txBody>
      </p:sp>
      <p:pic>
        <p:nvPicPr>
          <p:cNvPr id="19" name="Obraz 18" descr="Obraz zawierający tekst, zrzut ekranu, Czcionka, Jaskrawoniebieski&#10;&#10;Zawartość wygenerowana przez AI może być niepoprawna.">
            <a:extLst>
              <a:ext uri="{FF2B5EF4-FFF2-40B4-BE49-F238E27FC236}">
                <a16:creationId xmlns:a16="http://schemas.microsoft.com/office/drawing/2014/main" id="{F079ABAD-BF06-D112-4B59-EFC1BD87A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78" y="1555442"/>
            <a:ext cx="3871167" cy="1694751"/>
          </a:xfrm>
          <a:prstGeom prst="rect">
            <a:avLst/>
          </a:prstGeom>
        </p:spPr>
      </p:pic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E22BA307-88D5-6668-577B-1C9B4C116F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833846"/>
              </p:ext>
            </p:extLst>
          </p:nvPr>
        </p:nvGraphicFramePr>
        <p:xfrm>
          <a:off x="1601490" y="6535115"/>
          <a:ext cx="71278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SE" r:id="rId3" imgW="37417673" imgH="2986961" progId="CorelDRAWSE.Graphic.24">
                  <p:embed/>
                </p:oleObj>
              </mc:Choice>
              <mc:Fallback>
                <p:oleObj name="CorelDRAW SE" r:id="rId3" imgW="37417673" imgH="2986961" progId="CorelDRAWSE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490" y="6535115"/>
                        <a:ext cx="712787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884E337-BCF8-6BAB-8FFA-ACB4FA0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Kluczowe zasady dofinasowania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DB851DF-DDD3-09EE-13DA-E9B64850E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24" y="1979837"/>
            <a:ext cx="8640763" cy="339305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0" name="Obraz 9" descr="Obraz zawierający tekst, zrzut ekranu, Czcionka, Jaskrawoniebieski&#10;&#10;Zawartość wygenerowana przez AI może być niepoprawna.">
            <a:extLst>
              <a:ext uri="{FF2B5EF4-FFF2-40B4-BE49-F238E27FC236}">
                <a16:creationId xmlns:a16="http://schemas.microsoft.com/office/drawing/2014/main" id="{C1FF0137-E9F3-05B3-BD06-77950BC68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88" y="1979837"/>
            <a:ext cx="3238500" cy="1409700"/>
          </a:xfrm>
          <a:prstGeom prst="rect">
            <a:avLst/>
          </a:prstGeom>
        </p:spPr>
      </p:pic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338C2091-6737-0688-5D3E-FD2C07B29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051877"/>
              </p:ext>
            </p:extLst>
          </p:nvPr>
        </p:nvGraphicFramePr>
        <p:xfrm>
          <a:off x="1293196" y="6588149"/>
          <a:ext cx="810542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SE" r:id="rId4" imgW="37417673" imgH="2986961" progId="CorelDRAWSE.Graphic.24">
                  <p:embed/>
                </p:oleObj>
              </mc:Choice>
              <mc:Fallback>
                <p:oleObj name="CorelDRAW SE" r:id="rId4" imgW="37417673" imgH="2986961" progId="CorelDRAWSE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3196" y="6588149"/>
                        <a:ext cx="8105420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35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odtytuł 2">
            <a:extLst>
              <a:ext uri="{FF2B5EF4-FFF2-40B4-BE49-F238E27FC236}">
                <a16:creationId xmlns:a16="http://schemas.microsoft.com/office/drawing/2014/main" id="{2FB7BAD1-AC83-A5C4-A84B-CD5C854FD4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57325" y="2700338"/>
            <a:ext cx="7920038" cy="35274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pl-PL" altLang="pl-PL" sz="1800">
                <a:latin typeface="Open Sans" panose="020B0606030504020204" pitchFamily="34" charset="0"/>
                <a:cs typeface="Open Sans" panose="020B0606030504020204" pitchFamily="34" charset="0"/>
              </a:rPr>
              <a:t>Rozporządzenie MRiRW ustalające warunki realizacji Priorytetu 3              z dnia 4 grudnia 2023 r.</a:t>
            </a:r>
          </a:p>
          <a:p>
            <a:pPr algn="ctr" eaLnBrk="1" hangingPunct="1">
              <a:lnSpc>
                <a:spcPct val="150000"/>
              </a:lnSpc>
            </a:pPr>
            <a:r>
              <a:rPr lang="pl-PL" altLang="pl-PL" sz="1800">
                <a:latin typeface="Open Sans" panose="020B0606030504020204" pitchFamily="34" charset="0"/>
                <a:cs typeface="Open Sans" panose="020B0606030504020204" pitchFamily="34" charset="0"/>
              </a:rPr>
              <a:t>w sprawie szczegółowych warunków przyznawania i wypłaty pomocy na realizację operacji w ramach Priorytetu 3. Sprzyjanie zrównoważonej niebieskiej gospodarce na obszarach przybrzeżnych, wyspiarskich i śródlądowych oraz wspieranie rozwoju społeczności rybackich i sektora akwakultury, zawartego w Programie Fundusze Europejskie dla Rybactwa na lata 2021-2027</a:t>
            </a:r>
          </a:p>
          <a:p>
            <a:pPr eaLnBrk="1" hangingPunct="1"/>
            <a:endParaRPr lang="pl-PL" altLang="pl-PL" sz="180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940" name="Picture 6" descr="Obrazy (Wykrzyknik) — zdjęcia, wektory i wideo bez tantiem (1,944) | Adobe  Stock">
            <a:extLst>
              <a:ext uri="{FF2B5EF4-FFF2-40B4-BE49-F238E27FC236}">
                <a16:creationId xmlns:a16="http://schemas.microsoft.com/office/drawing/2014/main" id="{E6CA8DA6-DF58-46D7-BBA3-41E69E591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323850"/>
            <a:ext cx="1560512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8D23049-EB2F-6D88-B97D-89EE9A6E2353}"/>
              </a:ext>
            </a:extLst>
          </p:cNvPr>
          <p:cNvGraphicFramePr/>
          <p:nvPr/>
        </p:nvGraphicFramePr>
        <p:xfrm>
          <a:off x="687331" y="359838"/>
          <a:ext cx="9164410" cy="400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Tytuł 1">
            <a:extLst>
              <a:ext uri="{FF2B5EF4-FFF2-40B4-BE49-F238E27FC236}">
                <a16:creationId xmlns:a16="http://schemas.microsoft.com/office/drawing/2014/main" id="{B83C3F62-ABF9-3B1A-CED8-DF9BBAE11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365125"/>
            <a:ext cx="8640763" cy="400050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Pomoc przyznaje się na realizację operacji: 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844" name="Symbol zastępczy zawartości 3">
            <a:extLst>
              <a:ext uri="{FF2B5EF4-FFF2-40B4-BE49-F238E27FC236}">
                <a16:creationId xmlns:a16="http://schemas.microsoft.com/office/drawing/2014/main" id="{F283E001-BDCD-71AC-2DE3-A42BF81B3D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7331" y="900114"/>
            <a:ext cx="8977369" cy="56880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spełniającej warunki wynikające z programu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 szczególności zapewniającej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osiągnięcie i zachowanie celu szczegółowego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którym mowa w art. 29 rozporządzenia 2021/1139;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zgodnej ze strategią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rozwoju lokalnego kierowanego przez społeczność;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która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została wybrana 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realizacji przez rybacką lokalną grupę działania;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której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wydatki 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zadeklarowane do dofinansowania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są finansowane w ramach innych priorytetów objętych programem lub z innych środków publicznych;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przepisami o zamówieniach publicznych 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 przypadku gdy te przepisy mają zastosowanie;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zachowaniem konkurencyjnego trybu wyboru wykonawców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 przypadku gdy ten tryb ma zastosowanie;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która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spełnia wymagania określone w przepisach 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mających zastosowanie do inwestycji realizowanych w ramach tej operacji;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która jest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uzasadniona ekonomicznie 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 przypadku operacji obejmującej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inwestycję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realizowaną w celu rozpoczęcia lub prowadzenia działalności gospodarczej;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dla której wykazano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racjonalność kosztów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 która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stanowi operacji lub wydatków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których mowa w art. 13 rozporządzenia 2021/1139;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/>
            </a:pP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11) która </a:t>
            </a:r>
            <a:r>
              <a:rPr lang="pl-PL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obejmuje kosztów przeniesienia produkcji </a:t>
            </a:r>
            <a:r>
              <a:rPr lang="pl-PL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art. 66 rozporządzenia 2021/1060</a:t>
            </a:r>
          </a:p>
          <a:p>
            <a:pPr marL="0" indent="0">
              <a:buFontTx/>
              <a:buNone/>
              <a:defRPr/>
            </a:pPr>
            <a:endParaRPr lang="pl-PL" altLang="pl-PL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965" name="Symbol zastępczy numeru slajdu 3">
            <a:extLst>
              <a:ext uri="{FF2B5EF4-FFF2-40B4-BE49-F238E27FC236}">
                <a16:creationId xmlns:a16="http://schemas.microsoft.com/office/drawing/2014/main" id="{30A875DF-888C-8616-83F7-7B8F5944D1C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453E1B-0E6E-4CB6-A9CA-4392D3980C72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>
            <a:extLst>
              <a:ext uri="{FF2B5EF4-FFF2-40B4-BE49-F238E27FC236}">
                <a16:creationId xmlns:a16="http://schemas.microsoft.com/office/drawing/2014/main" id="{7BF30FA3-3092-9303-44E5-E9E758194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938" y="360363"/>
            <a:ext cx="8640762" cy="401637"/>
          </a:xfrm>
        </p:spPr>
        <p:txBody>
          <a:bodyPr>
            <a:normAutofit fontScale="90000"/>
          </a:bodyPr>
          <a:lstStyle/>
          <a:p>
            <a: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  <a:t>Kwalifikowalność kosztów</a:t>
            </a:r>
            <a:br>
              <a:rPr lang="pl-PL" altLang="pl-PL"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pl-PL" altLang="pl-PL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987" name="Symbol zastępczy zawartości 3">
            <a:extLst>
              <a:ext uri="{FF2B5EF4-FFF2-40B4-BE49-F238E27FC236}">
                <a16:creationId xmlns:a16="http://schemas.microsoft.com/office/drawing/2014/main" id="{55A59E1E-38B3-85E9-EC9A-1BA835D602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434" y="900113"/>
            <a:ext cx="8567266" cy="5472012"/>
          </a:xfrm>
        </p:spPr>
        <p:txBody>
          <a:bodyPr>
            <a:normAutofit fontScale="85000" lnSpcReduction="10000"/>
          </a:bodyPr>
          <a:lstStyle/>
          <a:p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poniesione przed dniem złożenia wniosku o dofinansowanie, ale nie wcześniej niż </a:t>
            </a: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dnia 1 stycznia 2021 r. do dnia 31 grudnia 2029 r. </a:t>
            </a:r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(art. 63 ust. 2 rozporządzenia 2021/1060)</a:t>
            </a:r>
          </a:p>
          <a:p>
            <a:r>
              <a:rPr lang="pl-PL" altLang="pl-PL" dirty="0">
                <a:solidFill>
                  <a:srgbClr val="000000"/>
                </a:solidFill>
                <a:latin typeface="EUAlbertina"/>
                <a:ea typeface="Calibri" panose="020F0502020204030204" pitchFamily="34" charset="0"/>
                <a:cs typeface="Times New Roman" panose="02020603050405020304" pitchFamily="18" charset="0"/>
              </a:rPr>
              <a:t>operacje mogą zostać wybrane do wsparcia, w przypadku gdy </a:t>
            </a:r>
            <a:r>
              <a:rPr lang="pl-PL" altLang="pl-PL" b="1" dirty="0">
                <a:solidFill>
                  <a:srgbClr val="000000"/>
                </a:solidFill>
                <a:latin typeface="EUAlbertina"/>
                <a:ea typeface="Calibri" panose="020F0502020204030204" pitchFamily="34" charset="0"/>
                <a:cs typeface="Times New Roman" panose="02020603050405020304" pitchFamily="18" charset="0"/>
              </a:rPr>
              <a:t>nie zostały fizycznie ukończone lub w pełni wdrożone przed przedłożeniem wniosku o dofinansowanie </a:t>
            </a:r>
            <a:r>
              <a:rPr lang="pl-PL" altLang="pl-PL" dirty="0">
                <a:solidFill>
                  <a:srgbClr val="000000"/>
                </a:solidFill>
                <a:latin typeface="EUAlbertina"/>
                <a:ea typeface="Calibri" panose="020F0502020204030204" pitchFamily="34" charset="0"/>
                <a:cs typeface="Times New Roman" panose="02020603050405020304" pitchFamily="18" charset="0"/>
              </a:rPr>
              <a:t>w ramach programu, niezależnie od tego, czy dokonano wszystkich powiązanych płatności (art. 63 ust. 6 rozporządzenia 2021/1060)</a:t>
            </a:r>
          </a:p>
          <a:p>
            <a:r>
              <a:rPr lang="pl-PL" altLang="pl-PL" dirty="0">
                <a:solidFill>
                  <a:srgbClr val="000000"/>
                </a:solidFill>
                <a:latin typeface="EUAlbertina"/>
                <a:ea typeface="Calibri" panose="020F0502020204030204" pitchFamily="34" charset="0"/>
                <a:cs typeface="Times New Roman" panose="02020603050405020304" pitchFamily="18" charset="0"/>
              </a:rPr>
              <a:t>poniesienie przez beneficjenta kosztów kwalifikowalnych operacji, nastąpi nie później niż w terminie:</a:t>
            </a:r>
          </a:p>
          <a:p>
            <a:pPr>
              <a:buFontTx/>
              <a:buNone/>
            </a:pPr>
            <a:r>
              <a:rPr lang="pl-PL" altLang="pl-PL" dirty="0">
                <a:solidFill>
                  <a:srgbClr val="000000"/>
                </a:solidFill>
                <a:latin typeface="EUAlbertina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pl-PL" altLang="pl-PL" b="1" dirty="0">
                <a:solidFill>
                  <a:srgbClr val="000000"/>
                </a:solidFill>
                <a:latin typeface="EUAlbertina"/>
                <a:ea typeface="Calibri" panose="020F0502020204030204" pitchFamily="34" charset="0"/>
                <a:cs typeface="Times New Roman" panose="02020603050405020304" pitchFamily="18" charset="0"/>
              </a:rPr>
              <a:t>60 miesięcy</a:t>
            </a:r>
            <a:r>
              <a:rPr lang="pl-PL" altLang="pl-PL" dirty="0">
                <a:solidFill>
                  <a:srgbClr val="000000"/>
                </a:solidFill>
                <a:latin typeface="EUAlbertina"/>
                <a:ea typeface="Calibri" panose="020F0502020204030204" pitchFamily="34" charset="0"/>
                <a:cs typeface="Times New Roman" panose="02020603050405020304" pitchFamily="18" charset="0"/>
              </a:rPr>
              <a:t> od dnia zawarcia umowy o dofinansowanie – w przypadku operacji realizowanej w </a:t>
            </a:r>
            <a:r>
              <a:rPr lang="pl-PL" altLang="pl-PL" b="1" dirty="0">
                <a:solidFill>
                  <a:srgbClr val="000000"/>
                </a:solidFill>
                <a:latin typeface="EUAlbertina"/>
                <a:ea typeface="Calibri" panose="020F0502020204030204" pitchFamily="34" charset="0"/>
                <a:cs typeface="Times New Roman" panose="02020603050405020304" pitchFamily="18" charset="0"/>
              </a:rPr>
              <a:t>kilku etapach </a:t>
            </a:r>
            <a:r>
              <a:rPr lang="pl-PL" altLang="pl-PL" dirty="0">
                <a:solidFill>
                  <a:srgbClr val="000000"/>
                </a:solidFill>
                <a:latin typeface="EUAlbertina"/>
                <a:ea typeface="Calibri" panose="020F0502020204030204" pitchFamily="34" charset="0"/>
                <a:cs typeface="Times New Roman" panose="02020603050405020304" pitchFamily="18" charset="0"/>
              </a:rPr>
              <a:t>(pierwszy wniosek o płatność składa się nie później niż w terminie 24 miesięcy od dnia zawarcia umowy o dofinansowanie)</a:t>
            </a:r>
          </a:p>
          <a:p>
            <a:pPr>
              <a:buFontTx/>
              <a:buNone/>
            </a:pPr>
            <a:r>
              <a:rPr lang="pl-PL" altLang="pl-PL" dirty="0">
                <a:solidFill>
                  <a:srgbClr val="000000"/>
                </a:solidFill>
                <a:latin typeface="EUAlbertina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pl-PL" altLang="pl-PL" b="1" dirty="0">
                <a:solidFill>
                  <a:srgbClr val="000000"/>
                </a:solidFill>
                <a:latin typeface="EUAlbertina"/>
                <a:ea typeface="Calibri" panose="020F0502020204030204" pitchFamily="34" charset="0"/>
                <a:cs typeface="Times New Roman" panose="02020603050405020304" pitchFamily="18" charset="0"/>
              </a:rPr>
              <a:t>24 miesięcy </a:t>
            </a:r>
            <a:r>
              <a:rPr lang="pl-PL" altLang="pl-PL" dirty="0">
                <a:solidFill>
                  <a:srgbClr val="000000"/>
                </a:solidFill>
                <a:latin typeface="EUAlbertina"/>
                <a:ea typeface="Calibri" panose="020F0502020204030204" pitchFamily="34" charset="0"/>
                <a:cs typeface="Times New Roman" panose="02020603050405020304" pitchFamily="18" charset="0"/>
              </a:rPr>
              <a:t>od dnia zawarcia umowy o dofinansowanie – w przypadku operacji realizowanej w </a:t>
            </a:r>
            <a:r>
              <a:rPr lang="pl-PL" altLang="pl-PL" b="1" dirty="0">
                <a:solidFill>
                  <a:srgbClr val="000000"/>
                </a:solidFill>
                <a:latin typeface="EUAlbertina"/>
                <a:ea typeface="Calibri" panose="020F0502020204030204" pitchFamily="34" charset="0"/>
                <a:cs typeface="Times New Roman" panose="02020603050405020304" pitchFamily="18" charset="0"/>
              </a:rPr>
              <a:t>jednym etapie</a:t>
            </a:r>
          </a:p>
          <a:p>
            <a:r>
              <a:rPr lang="pl-PL" alt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bezpośrednio związane z realizacją celu tej operacji, w tym podatek od towarów i usług (VAT), na zasadach określonych w art. 64 ust. 1 lit. c rozporządzenia 2021/1060, faktycznie poniesiony od dnia złożenia wniosku o dofinansowanie – </a:t>
            </a: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łączny koszt operacji do 5 mln euro (z VAT) – art. 64 ust. 1 lit. c (i)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None/>
            </a:pPr>
            <a:endParaRPr lang="pl-PL" altLang="pl-PL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8" name="Symbol zastępczy numeru slajdu 3">
            <a:extLst>
              <a:ext uri="{FF2B5EF4-FFF2-40B4-BE49-F238E27FC236}">
                <a16:creationId xmlns:a16="http://schemas.microsoft.com/office/drawing/2014/main" id="{7DE1D5F5-895A-ED73-437D-01B416BE90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6FE44-D1F6-493A-87A3-F3797CD2602A}" type="slidenum">
              <a:rPr lang="pl-PL" altLang="pl-PL" smtClean="0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 altLang="pl-PL">
              <a:solidFill>
                <a:schemeClr val="tx2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1431</TotalTime>
  <Words>3668</Words>
  <Application>Microsoft Office PowerPoint</Application>
  <PresentationFormat>Niestandardowy</PresentationFormat>
  <Paragraphs>244</Paragraphs>
  <Slides>29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5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47" baseType="lpstr">
      <vt:lpstr>Aptos</vt:lpstr>
      <vt:lpstr>Aptos Display</vt:lpstr>
      <vt:lpstr>Arial</vt:lpstr>
      <vt:lpstr>Arial-BoldMT</vt:lpstr>
      <vt:lpstr>ArialMT</vt:lpstr>
      <vt:lpstr>Calibri</vt:lpstr>
      <vt:lpstr>Calibri Light</vt:lpstr>
      <vt:lpstr>EUAlbertina</vt:lpstr>
      <vt:lpstr>Lato</vt:lpstr>
      <vt:lpstr>Noto Sans Symbols</vt:lpstr>
      <vt:lpstr>Open Sans</vt:lpstr>
      <vt:lpstr>Times New Roman</vt:lpstr>
      <vt:lpstr>Motyw pakietu Office</vt:lpstr>
      <vt:lpstr>1_Projekt niestandardowy</vt:lpstr>
      <vt:lpstr>2_Projekt niestandardowy</vt:lpstr>
      <vt:lpstr>3_Projekt niestandardowy</vt:lpstr>
      <vt:lpstr>Projekt niestandardowy</vt:lpstr>
      <vt:lpstr>CorelDRAW SE</vt:lpstr>
      <vt:lpstr>O programie Fundusze Europejskie dla  Rybactwa  2021-2027 </vt:lpstr>
      <vt:lpstr>Prezentacja programu PowerPoint</vt:lpstr>
      <vt:lpstr>Podstawy prawne - LSR </vt:lpstr>
      <vt:lpstr>Podstawy prawne - LSR </vt:lpstr>
      <vt:lpstr>Prezentacja programu PowerPoint</vt:lpstr>
      <vt:lpstr>Kluczowe zasady dofinasowania </vt:lpstr>
      <vt:lpstr>Prezentacja programu PowerPoint</vt:lpstr>
      <vt:lpstr>Pomoc przyznaje się na realizację operacji:  </vt:lpstr>
      <vt:lpstr>Kwalifikowalność kosztów </vt:lpstr>
      <vt:lpstr>Kwalifikowalność kosztów </vt:lpstr>
      <vt:lpstr>Kwalifikowalność kosztów </vt:lpstr>
      <vt:lpstr>Kwalifikowalność kosztów </vt:lpstr>
      <vt:lpstr>Trwałość projektu, zgodnie z Wytycznymi:  </vt:lpstr>
      <vt:lpstr>Trwałość projektu, zgodnie z Wytycznymi:  </vt:lpstr>
      <vt:lpstr>Zgodność operacji z zasadami horyzontalnymi </vt:lpstr>
      <vt:lpstr>Zgodność operacji ze standardami dostępności </vt:lpstr>
      <vt:lpstr>Wytyczne w zakresie komunikacji i widoczności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wybiera się projekty?</vt:lpstr>
      <vt:lpstr>Operacje uznaje się za wybrane, jeżeli spełniają następujące warunki: </vt:lpstr>
      <vt:lpstr>Kwota pomocy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Rafał Radzikowski</cp:lastModifiedBy>
  <cp:revision>35</cp:revision>
  <cp:lastPrinted>2025-12-03T11:48:37Z</cp:lastPrinted>
  <dcterms:created xsi:type="dcterms:W3CDTF">2022-06-22T09:40:44Z</dcterms:created>
  <dcterms:modified xsi:type="dcterms:W3CDTF">2026-04-20T20:16:16Z</dcterms:modified>
</cp:coreProperties>
</file>