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70" r:id="rId3"/>
    <p:sldId id="272" r:id="rId4"/>
    <p:sldId id="281" r:id="rId5"/>
    <p:sldId id="277" r:id="rId6"/>
    <p:sldId id="278" r:id="rId7"/>
    <p:sldId id="279" r:id="rId8"/>
    <p:sldId id="282" r:id="rId9"/>
    <p:sldId id="280" r:id="rId10"/>
    <p:sldId id="271" r:id="rId11"/>
  </p:sldIdLst>
  <p:sldSz cx="9144000" cy="6858000" type="screen4x3"/>
  <p:notesSz cx="7010400" cy="9296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9220" autoAdjust="0"/>
  </p:normalViewPr>
  <p:slideViewPr>
    <p:cSldViewPr>
      <p:cViewPr varScale="1">
        <p:scale>
          <a:sx n="66" d="100"/>
          <a:sy n="66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584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B03F35-7FBD-486F-96B8-1366961535C0}" type="datetimeFigureOut">
              <a:rPr lang="pl-PL"/>
              <a:pPr>
                <a:defRPr/>
              </a:pPr>
              <a:t>2012-09-28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C23232-02C4-4A89-959F-04B2A0644F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1FA4B-E5D5-474E-BCF8-9ED465301CA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Segnaposto note 2"/>
          <p:cNvSpPr>
            <a:spLocks noGrp="1"/>
          </p:cNvSpPr>
          <p:nvPr>
            <p:ph type="body" idx="1"/>
          </p:nvPr>
        </p:nvSpPr>
        <p:spPr bwMode="auto"/>
        <p:txBody>
          <a:bodyPr wrap="square" lIns="93176" rIns="93176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defRPr/>
            </a:pPr>
            <a:endParaRPr lang="pl-PL" altLang="zh-CN" dirty="0" smtClean="0">
              <a:cs typeface="Times New Roman" pitchFamily="18" charset="0"/>
            </a:endParaRPr>
          </a:p>
        </p:txBody>
      </p:sp>
      <p:sp>
        <p:nvSpPr>
          <p:cNvPr id="17412" name="Segnaposto numero diapositiva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9" rIns="93176" bIns="46589" anchor="b"/>
          <a:lstStyle/>
          <a:p>
            <a:pPr algn="r"/>
            <a:fld id="{2BF05499-FEEF-4D14-B826-C2EC7792F71E}" type="slidenum">
              <a:rPr lang="en-GB" sz="120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altLang="zh-CN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6325B-87CA-4E5B-B837-091D22669830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41B2-CC8C-4EBB-B4EB-1D99EE1F5A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F84D-F4C0-4FD6-AA24-1ED94EE9DA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67FA-3073-40BF-9510-EC5DAA7AE3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3FCB-5A08-4569-937F-40F86F42E5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9703-E61E-4659-B0D6-DFF40E4A6A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00BB-37DD-444B-A027-7522E98ABA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AC63-D5B4-4B25-AB7A-9954F66D01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2C46-F53A-464F-8AA7-E835EC2600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AF29-A5B1-4729-94BA-126CFB45E1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C4E4-986D-4B49-8734-02A1BF5B0C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ójkąt prostokątny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95E3-22D5-4F04-B6F9-1ED4C93757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4CF8CF5-1F72-4AAB-B5EB-F4E52E23D8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484784"/>
            <a:ext cx="7593013" cy="3024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1"/>
                </a:solidFill>
              </a:rPr>
              <a:t/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/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8343900" cy="2663825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pl-PL" sz="3600" smtClean="0">
                <a:latin typeface="Times New Roman" pitchFamily="18" charset="0"/>
              </a:rPr>
              <a:t>Omówienie bieżących spraw dotyczących wdrażania osi priorytetowej 4 PO RYBY 2007-2013.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pl-PL" sz="3600" b="1" smtClean="0"/>
              <a:t> </a:t>
            </a:r>
            <a:endParaRPr lang="pl-PL" sz="2400" b="1" smtClean="0"/>
          </a:p>
          <a:p>
            <a:pPr marR="0" algn="ctr" eaLnBrk="1" hangingPunct="1">
              <a:lnSpc>
                <a:spcPct val="90000"/>
              </a:lnSpc>
            </a:pPr>
            <a:r>
              <a:rPr lang="pl-PL" sz="1600" b="1" smtClean="0"/>
              <a:t>Warszawa, 28 września 2012 r.</a:t>
            </a:r>
            <a:endParaRPr lang="pl-PL" sz="1600" smtClean="0"/>
          </a:p>
          <a:p>
            <a:pPr marR="0" algn="ctr" eaLnBrk="1" hangingPunct="1">
              <a:lnSpc>
                <a:spcPct val="90000"/>
              </a:lnSpc>
            </a:pPr>
            <a:endParaRPr lang="pl-PL" sz="3600" b="1" i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00113" y="5013325"/>
            <a:ext cx="7777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600">
              <a:latin typeface="Arial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10800000">
            <a:off x="176213" y="0"/>
            <a:ext cx="677862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l-PL" sz="3200" b="1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</a:endParaRPr>
          </a:p>
        </p:txBody>
      </p:sp>
      <p:pic>
        <p:nvPicPr>
          <p:cNvPr id="14341" name="Picture 5" descr="C:\Documents and Settings\tczor\Pulpit\Wizualizacja\PO RYBY Logo2 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949950"/>
            <a:ext cx="11017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ymbol zastępczy zawartości 3" descr="logo_ministerstwa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949950"/>
            <a:ext cx="6651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Obraz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5949950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643438" y="6092825"/>
            <a:ext cx="102235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 sz="800" b="1">
                <a:solidFill>
                  <a:schemeClr val="tx1"/>
                </a:solidFill>
                <a:latin typeface="Calibri" pitchFamily="34" charset="0"/>
              </a:rPr>
              <a:t>Unia Europejska</a:t>
            </a:r>
            <a:r>
              <a:rPr lang="pl-PL" sz="800">
                <a:solidFill>
                  <a:schemeClr val="tx1"/>
                </a:solidFill>
                <a:latin typeface="Calibri" pitchFamily="34" charset="0"/>
              </a:rPr>
              <a:t> Europejski Fundusz Rybacki</a:t>
            </a:r>
            <a:endParaRPr lang="pl-PL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pl-PL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pl-PL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pl-PL" smtClean="0">
                <a:latin typeface="Times New Roman" pitchFamily="18" charset="0"/>
              </a:rPr>
              <a:t>DZIĘKUJĘ ZA UWAGĘ</a:t>
            </a:r>
          </a:p>
        </p:txBody>
      </p:sp>
      <p:pic>
        <p:nvPicPr>
          <p:cNvPr id="26627" name="Picture 5" descr="C:\Documents and Settings\tczor\Pulpit\Wizualizacja\PO RYBY Logo2 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36004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3" descr="logo_ministerstwa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860800"/>
            <a:ext cx="2503487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 txBox="1">
            <a:spLocks noGrp="1" noChangeArrowheads="1"/>
          </p:cNvSpPr>
          <p:nvPr/>
        </p:nvSpPr>
        <p:spPr bwMode="auto">
          <a:xfrm>
            <a:off x="6553200" y="6453188"/>
            <a:ext cx="21336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170AD2-3DC9-49A4-8725-F844EA3EF8DC}" type="slidenum">
              <a:rPr lang="en-GB" sz="1000">
                <a:latin typeface="Arial" charset="0"/>
              </a:rPr>
              <a:pPr algn="r"/>
              <a:t>2</a:t>
            </a:fld>
            <a:endParaRPr lang="en-GB" sz="1000">
              <a:latin typeface="Arial" charset="0"/>
            </a:endParaRPr>
          </a:p>
        </p:txBody>
      </p:sp>
      <p:sp>
        <p:nvSpPr>
          <p:cNvPr id="226308" name="AutoShape 3"/>
          <p:cNvSpPr>
            <a:spLocks noChangeArrowheads="1"/>
          </p:cNvSpPr>
          <p:nvPr/>
        </p:nvSpPr>
        <p:spPr bwMode="auto">
          <a:xfrm>
            <a:off x="3708400" y="836613"/>
            <a:ext cx="2808288" cy="863600"/>
          </a:xfrm>
          <a:prstGeom prst="flowChartProcess">
            <a:avLst/>
          </a:prstGeom>
          <a:solidFill>
            <a:srgbClr val="00808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800"/>
              <a:t>LGR a SW</a:t>
            </a:r>
          </a:p>
        </p:txBody>
      </p:sp>
      <p:sp>
        <p:nvSpPr>
          <p:cNvPr id="226309" name="Rectangle 4"/>
          <p:cNvSpPr>
            <a:spLocks noChangeArrowheads="1"/>
          </p:cNvSpPr>
          <p:nvPr/>
        </p:nvSpPr>
        <p:spPr bwMode="auto">
          <a:xfrm>
            <a:off x="3563938" y="5589588"/>
            <a:ext cx="3671887" cy="936625"/>
          </a:xfrm>
          <a:prstGeom prst="rect">
            <a:avLst/>
          </a:prstGeom>
          <a:solidFill>
            <a:srgbClr val="0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800"/>
              <a:t>Relacje między LGR a IZ </a:t>
            </a:r>
            <a:br>
              <a:rPr lang="pl-PL" sz="1800"/>
            </a:br>
            <a:r>
              <a:rPr lang="pl-PL" sz="1800"/>
              <a:t>(zmiany umowy, załączniki, </a:t>
            </a:r>
            <a:br>
              <a:rPr lang="pl-PL" sz="1800"/>
            </a:br>
            <a:r>
              <a:rPr lang="pl-PL" sz="1800"/>
              <a:t>interpretacje)</a:t>
            </a:r>
          </a:p>
        </p:txBody>
      </p:sp>
      <p:sp>
        <p:nvSpPr>
          <p:cNvPr id="226313" name="AutoShape 12"/>
          <p:cNvSpPr>
            <a:spLocks noChangeArrowheads="1"/>
          </p:cNvSpPr>
          <p:nvPr/>
        </p:nvSpPr>
        <p:spPr bwMode="auto">
          <a:xfrm>
            <a:off x="107950" y="3068638"/>
            <a:ext cx="2303463" cy="100806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l-PL" sz="1800"/>
              <a:t> Funkcjonowanie LGR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659563" y="11588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563938" y="2924175"/>
            <a:ext cx="3097212" cy="1368425"/>
          </a:xfrm>
          <a:prstGeom prst="flowChartProcess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800"/>
              <a:t>Stan wdrażania </a:t>
            </a:r>
            <a:br>
              <a:rPr lang="pl-PL" sz="1800"/>
            </a:br>
            <a:r>
              <a:rPr lang="pl-PL" sz="1800"/>
              <a:t>osi 4 Po RYBY 2007-2013</a:t>
            </a:r>
          </a:p>
        </p:txBody>
      </p:sp>
      <p:sp>
        <p:nvSpPr>
          <p:cNvPr id="16391" name="AutoShape 15"/>
          <p:cNvSpPr>
            <a:spLocks noChangeArrowheads="1"/>
          </p:cNvSpPr>
          <p:nvPr/>
        </p:nvSpPr>
        <p:spPr bwMode="auto">
          <a:xfrm>
            <a:off x="4787900" y="1916113"/>
            <a:ext cx="574675" cy="865187"/>
          </a:xfrm>
          <a:prstGeom prst="downArrow">
            <a:avLst>
              <a:gd name="adj1" fmla="val 50000"/>
              <a:gd name="adj2" fmla="val 37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2" name="AutoShape 16"/>
          <p:cNvSpPr>
            <a:spLocks noChangeArrowheads="1"/>
          </p:cNvSpPr>
          <p:nvPr/>
        </p:nvSpPr>
        <p:spPr bwMode="auto">
          <a:xfrm>
            <a:off x="4859338" y="4508500"/>
            <a:ext cx="576262" cy="936625"/>
          </a:xfrm>
          <a:prstGeom prst="up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3" name="AutoShape 18"/>
          <p:cNvSpPr>
            <a:spLocks noChangeArrowheads="1"/>
          </p:cNvSpPr>
          <p:nvPr/>
        </p:nvSpPr>
        <p:spPr bwMode="auto">
          <a:xfrm>
            <a:off x="1763713" y="1412875"/>
            <a:ext cx="1079500" cy="1008063"/>
          </a:xfrm>
          <a:custGeom>
            <a:avLst/>
            <a:gdLst>
              <a:gd name="T0" fmla="*/ 1888125580 w 21600"/>
              <a:gd name="T1" fmla="*/ 0 h 21600"/>
              <a:gd name="T2" fmla="*/ 1888125580 w 21600"/>
              <a:gd name="T3" fmla="*/ 1235844842 h 21600"/>
              <a:gd name="T4" fmla="*/ 404063001 w 21600"/>
              <a:gd name="T5" fmla="*/ 2147483647 h 21600"/>
              <a:gd name="T6" fmla="*/ 2147483647 w 21600"/>
              <a:gd name="T7" fmla="*/ 61792130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4" name="AutoShape 19"/>
          <p:cNvSpPr>
            <a:spLocks noChangeArrowheads="1"/>
          </p:cNvSpPr>
          <p:nvPr/>
        </p:nvSpPr>
        <p:spPr bwMode="auto">
          <a:xfrm>
            <a:off x="2484438" y="3357563"/>
            <a:ext cx="1008062" cy="503237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5" name="AutoShape 22"/>
          <p:cNvSpPr>
            <a:spLocks noChangeArrowheads="1"/>
          </p:cNvSpPr>
          <p:nvPr/>
        </p:nvSpPr>
        <p:spPr bwMode="auto">
          <a:xfrm>
            <a:off x="1187450" y="4581525"/>
            <a:ext cx="1152525" cy="1441450"/>
          </a:xfrm>
          <a:prstGeom prst="curvedRightArrow">
            <a:avLst>
              <a:gd name="adj1" fmla="val 25014"/>
              <a:gd name="adj2" fmla="val 5002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6" name="AutoShape 23"/>
          <p:cNvSpPr>
            <a:spLocks noChangeArrowheads="1"/>
          </p:cNvSpPr>
          <p:nvPr/>
        </p:nvSpPr>
        <p:spPr bwMode="auto">
          <a:xfrm>
            <a:off x="7956550" y="2708275"/>
            <a:ext cx="949325" cy="2016125"/>
          </a:xfrm>
          <a:prstGeom prst="curvedLeftArrow">
            <a:avLst>
              <a:gd name="adj1" fmla="val 42475"/>
              <a:gd name="adj2" fmla="val 849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661025"/>
            <a:ext cx="719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263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Funkcjonowanie LGR</a:t>
            </a:r>
            <a:br>
              <a:rPr lang="pl-PL" sz="2000" b="1" smtClean="0">
                <a:latin typeface="Times New Roman" pitchFamily="18" charset="0"/>
              </a:rPr>
            </a:br>
            <a:endParaRPr lang="pl-PL" sz="2000" b="1" smtClean="0"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pl-PL" altLang="zh-CN" sz="2000" smtClean="0">
                <a:latin typeface="Times New Roman" pitchFamily="18" charset="0"/>
                <a:cs typeface="Times New Roman" pitchFamily="18" charset="0"/>
              </a:rPr>
              <a:t>Zidentyfikowane problemy przez IZ dotyczące funkcjonowania samych LGR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altLang="zh-CN" sz="2200" b="1" smtClean="0">
                <a:latin typeface="Times New Roman" pitchFamily="18" charset="0"/>
                <a:cs typeface="Times New Roman" pitchFamily="18" charset="0"/>
              </a:rPr>
              <a:t>Komitet LGR i procedura wyboru </a:t>
            </a:r>
          </a:p>
          <a:p>
            <a:pPr lvl="1" eaLnBrk="1" hangingPunct="1"/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przestrzeganie procedur i kryteriów wyboru, </a:t>
            </a:r>
          </a:p>
          <a:p>
            <a:pPr lvl="1" eaLnBrk="1" hangingPunct="1"/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rozumienie przez członków LGR kryteriów wyboru operacji</a:t>
            </a:r>
          </a:p>
          <a:p>
            <a:pPr lvl="1" eaLnBrk="1" hangingPunct="1"/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niezrozumienie roli i zadań komitetu LGR </a:t>
            </a:r>
          </a:p>
          <a:p>
            <a:pPr lvl="1" eaLnBrk="1" hangingPunct="1"/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niesprawdzajce się w praktyce procedury odwołania od uchwał komitetu</a:t>
            </a:r>
          </a:p>
          <a:p>
            <a:pPr lvl="1" eaLnBrk="1" hangingPunct="1"/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problemy z ogłaszaniem przez LGR konkursów w terminie </a:t>
            </a:r>
            <a:br>
              <a:rPr lang="pl-PL" altLang="zh-CN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zh-CN" smtClean="0">
                <a:latin typeface="Times New Roman" pitchFamily="18" charset="0"/>
                <a:cs typeface="Times New Roman" pitchFamily="18" charset="0"/>
              </a:rPr>
              <a:t>i formie zgodnej z treści LSROR</a:t>
            </a:r>
          </a:p>
          <a:p>
            <a:pPr lvl="1" eaLnBrk="1" hangingPunct="1">
              <a:buFont typeface="Wingdings 2" pitchFamily="18" charset="2"/>
              <a:buAutoNum type="arabicPeriod"/>
            </a:pPr>
            <a:endParaRPr lang="pl-PL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pl-PL" sz="2200" u="sng" smtClean="0">
              <a:solidFill>
                <a:srgbClr val="00808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661025"/>
            <a:ext cx="719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Funkcjonowanie LGR</a:t>
            </a:r>
            <a:br>
              <a:rPr lang="pl-PL" sz="2000" b="1" smtClean="0">
                <a:latin typeface="Times New Roman" pitchFamily="18" charset="0"/>
              </a:rPr>
            </a:br>
            <a:endParaRPr lang="pl-PL" sz="2000" b="1" smtClean="0"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49313" lvl="1" indent="-457200" eaLnBrk="1" hangingPunct="1">
              <a:buFont typeface="Wingdings 2" pitchFamily="18" charset="2"/>
              <a:buNone/>
            </a:pPr>
            <a:r>
              <a:rPr lang="pl-PL" altLang="zh-CN" sz="2200" b="1" smtClean="0">
                <a:cs typeface="Times New Roman" pitchFamily="18" charset="0"/>
              </a:rPr>
              <a:t>Komitet LGR i procedura wyboru </a:t>
            </a:r>
            <a:endParaRPr lang="pl-PL" altLang="zh-CN" sz="2200" smtClean="0">
              <a:cs typeface="Times New Roman" pitchFamily="18" charset="0"/>
            </a:endParaRPr>
          </a:p>
          <a:p>
            <a:pPr marL="849313" lvl="1" indent="-457200" eaLnBrk="1" hangingPunct="1"/>
            <a:r>
              <a:rPr lang="pl-PL" sz="2200" smtClean="0">
                <a:ea typeface="宋体"/>
                <a:cs typeface="Times New Roman" pitchFamily="18" charset="0"/>
              </a:rPr>
              <a:t>słaba komunikacja na linii LGR – beneficjent, wybieranie s</a:t>
            </a:r>
            <a:r>
              <a:rPr lang="pl-PL" sz="2200" smtClean="0">
                <a:cs typeface="Times New Roman" pitchFamily="18" charset="0"/>
              </a:rPr>
              <a:t>ł</a:t>
            </a:r>
            <a:r>
              <a:rPr lang="pl-PL" sz="2200" smtClean="0">
                <a:ea typeface="宋体"/>
                <a:cs typeface="宋体"/>
              </a:rPr>
              <a:t>abych projektów, które odrzuca SW (w niektórych województwach ponad 80 % wniosków)</a:t>
            </a:r>
          </a:p>
          <a:p>
            <a:pPr marL="849313" lvl="1" indent="-457200" eaLnBrk="1" hangingPunct="1"/>
            <a:r>
              <a:rPr lang="pl-PL" sz="2200" smtClean="0">
                <a:ea typeface="宋体"/>
                <a:cs typeface="宋体"/>
              </a:rPr>
              <a:t>nieprzeprowadzanie konkursów w terminach określonych w harmonogramie</a:t>
            </a:r>
          </a:p>
          <a:p>
            <a:pPr marL="849313" lvl="1" indent="-457200" eaLnBrk="1" hangingPunct="1"/>
            <a:r>
              <a:rPr lang="pl-PL" sz="2200" smtClean="0">
                <a:ea typeface="宋体"/>
                <a:cs typeface="宋体"/>
              </a:rPr>
              <a:t>b</a:t>
            </a:r>
            <a:r>
              <a:rPr lang="pl-PL" sz="2200" smtClean="0">
                <a:cs typeface="Times New Roman" pitchFamily="18" charset="0"/>
              </a:rPr>
              <a:t>łę</a:t>
            </a:r>
            <a:r>
              <a:rPr lang="pl-PL" sz="2200" smtClean="0">
                <a:ea typeface="宋体"/>
                <a:cs typeface="宋体"/>
              </a:rPr>
              <a:t>dy rachunkowe </a:t>
            </a:r>
          </a:p>
          <a:p>
            <a:pPr marL="849313" lvl="1" indent="-457200" eaLnBrk="1" hangingPunct="1"/>
            <a:r>
              <a:rPr lang="pl-PL" sz="2200" smtClean="0">
                <a:ea typeface="宋体"/>
                <a:cs typeface="宋体"/>
              </a:rPr>
              <a:t>zachwiana zasada bezstronno</a:t>
            </a:r>
            <a:r>
              <a:rPr lang="pl-PL" sz="2200" smtClean="0">
                <a:cs typeface="Times New Roman" pitchFamily="18" charset="0"/>
              </a:rPr>
              <a:t>ś</a:t>
            </a:r>
            <a:r>
              <a:rPr lang="pl-PL" sz="2200" smtClean="0">
                <a:ea typeface="宋体"/>
                <a:cs typeface="宋体"/>
              </a:rPr>
              <a:t>ci wyboru  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smtClean="0">
              <a:cs typeface="宋体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smtClean="0">
              <a:cs typeface="宋体"/>
            </a:endParaRPr>
          </a:p>
          <a:p>
            <a:pPr marL="849313" lvl="1" indent="-457200" eaLnBrk="1" hangingPunct="1">
              <a:buFont typeface="Wingdings 2" pitchFamily="18" charset="2"/>
              <a:buAutoNum type="arabicPeriod"/>
            </a:pPr>
            <a:endParaRPr lang="pl-PL" altLang="zh-CN" sz="2200" smtClean="0">
              <a:cs typeface="宋体"/>
            </a:endParaRPr>
          </a:p>
          <a:p>
            <a:pPr marL="849313" lvl="1" indent="-457200" eaLnBrk="1" hangingPunct="1">
              <a:buFont typeface="Arial" charset="0"/>
              <a:buChar char="•"/>
            </a:pPr>
            <a:endParaRPr lang="pl-PL" altLang="zh-CN" sz="2200" smtClean="0">
              <a:cs typeface="宋体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smtClean="0">
              <a:cs typeface="宋体"/>
            </a:endParaRPr>
          </a:p>
          <a:p>
            <a:pPr marL="849313" lvl="1" indent="-457200" eaLnBrk="1" hangingPunct="1">
              <a:buFont typeface="Arial" charset="0"/>
              <a:buChar char="•"/>
            </a:pPr>
            <a:endParaRPr lang="pl-PL" altLang="zh-CN" sz="2200" smtClean="0">
              <a:latin typeface="Times New Roman" pitchFamily="18" charset="0"/>
              <a:cs typeface="宋体"/>
            </a:endParaRPr>
          </a:p>
          <a:p>
            <a:pPr marL="849313" lvl="1" indent="-457200" eaLnBrk="1" hangingPunct="1">
              <a:buFont typeface="Wingdings" pitchFamily="2" charset="2"/>
              <a:buChar char="v"/>
            </a:pPr>
            <a:endParaRPr lang="pl-PL" sz="2200" u="sng" smtClean="0">
              <a:solidFill>
                <a:srgbClr val="008080"/>
              </a:solidFill>
              <a:ea typeface="宋体"/>
              <a:cs typeface="宋体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58958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Funkcjonowanie LGR</a:t>
            </a:r>
            <a:br>
              <a:rPr lang="pl-PL" sz="2000" b="1" smtClean="0">
                <a:latin typeface="Times New Roman" pitchFamily="18" charset="0"/>
              </a:rPr>
            </a:br>
            <a:endParaRPr lang="pl-PL" sz="2000" b="1" smtClean="0"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pl-PL" altLang="zh-CN" sz="2000" b="1" smtClean="0">
                <a:latin typeface="Times New Roman" pitchFamily="18" charset="0"/>
                <a:cs typeface="Times New Roman" pitchFamily="18" charset="0"/>
              </a:rPr>
              <a:t>Obowiązki informacyjne LGR</a:t>
            </a:r>
            <a:endParaRPr lang="pl-PL" altLang="zh-CN" sz="22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pl-PL" altLang="zh-CN" sz="2000" smtClean="0">
                <a:latin typeface="Times New Roman" pitchFamily="18" charset="0"/>
                <a:cs typeface="Times New Roman" pitchFamily="18" charset="0"/>
              </a:rPr>
              <a:t>nieaktualne dokumenty na stronie (m. in. stare LSROR, regulaminy komitetów)</a:t>
            </a:r>
          </a:p>
          <a:p>
            <a:pPr lvl="1" eaLnBrk="1" hangingPunct="1"/>
            <a:r>
              <a:rPr lang="pl-PL" altLang="zh-CN" sz="2000" smtClean="0">
                <a:latin typeface="Times New Roman" pitchFamily="18" charset="0"/>
                <a:cs typeface="Times New Roman" pitchFamily="18" charset="0"/>
              </a:rPr>
              <a:t>słaba czytelność</a:t>
            </a:r>
            <a:r>
              <a:rPr lang="pl-PL" altLang="zh-CN" sz="2000" smtClean="0">
                <a:latin typeface="Times New Roman" pitchFamily="18" charset="0"/>
                <a:cs typeface="宋体"/>
              </a:rPr>
              <a:t> stron (m. in. trudno</a:t>
            </a:r>
            <a:r>
              <a:rPr lang="pl-PL" altLang="zh-CN" sz="2000" smtClean="0">
                <a:latin typeface="Times New Roman" pitchFamily="18" charset="0"/>
                <a:cs typeface="Times New Roman" pitchFamily="18" charset="0"/>
              </a:rPr>
              <a:t>ść</a:t>
            </a:r>
            <a:r>
              <a:rPr lang="pl-PL" altLang="zh-CN" sz="2000" smtClean="0">
                <a:latin typeface="Times New Roman" pitchFamily="18" charset="0"/>
                <a:cs typeface="宋体"/>
              </a:rPr>
              <a:t> dotarcia do archiwum konkursów)</a:t>
            </a:r>
          </a:p>
          <a:p>
            <a:pPr lvl="1" eaLnBrk="1" hangingPunct="1"/>
            <a:r>
              <a:rPr lang="pl-PL" altLang="zh-CN" sz="2000" smtClean="0">
                <a:latin typeface="Times New Roman" pitchFamily="18" charset="0"/>
                <a:cs typeface="宋体"/>
              </a:rPr>
              <a:t>dost</a:t>
            </a:r>
            <a:r>
              <a:rPr lang="pl-PL" altLang="zh-CN" sz="2000" smtClean="0">
                <a:latin typeface="Times New Roman" pitchFamily="18" charset="0"/>
                <a:cs typeface="Times New Roman" pitchFamily="18" charset="0"/>
              </a:rPr>
              <a:t>ę</a:t>
            </a:r>
            <a:r>
              <a:rPr lang="pl-PL" altLang="zh-CN" sz="2000" smtClean="0">
                <a:latin typeface="Times New Roman" pitchFamily="18" charset="0"/>
                <a:cs typeface="宋体"/>
              </a:rPr>
              <a:t>p do protokołów z posiedzeń organów LGR</a:t>
            </a:r>
          </a:p>
          <a:p>
            <a:pPr lvl="1" eaLnBrk="1" hangingPunct="1"/>
            <a:r>
              <a:rPr lang="pl-PL" sz="2000" smtClean="0">
                <a:latin typeface="Times New Roman" pitchFamily="18" charset="0"/>
                <a:ea typeface="宋体"/>
                <a:cs typeface="宋体"/>
              </a:rPr>
              <a:t>trudności ze skontaktowanie się z LGR w godzinach pracy biura</a:t>
            </a:r>
          </a:p>
          <a:p>
            <a:pPr lvl="1" eaLnBrk="1" hangingPunct="1">
              <a:buFont typeface="Wingdings 2" pitchFamily="18" charset="2"/>
              <a:buNone/>
            </a:pPr>
            <a:endParaRPr lang="pl-PL" altLang="zh-CN" sz="200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 2" pitchFamily="18" charset="2"/>
              <a:buAutoNum type="arabicPeriod"/>
            </a:pPr>
            <a:endParaRPr lang="pl-PL" altLang="zh-CN" sz="2200" smtClean="0">
              <a:cs typeface="宋体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smtClean="0"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smtClean="0">
              <a:cs typeface="宋体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pl-PL" sz="2200" u="sng" smtClean="0">
              <a:solidFill>
                <a:srgbClr val="008080"/>
              </a:solidFill>
              <a:ea typeface="宋体"/>
              <a:cs typeface="宋体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516563"/>
            <a:ext cx="719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Relacje między LGR a IZ</a:t>
            </a:r>
            <a:br>
              <a:rPr lang="pl-PL" sz="2000" b="1" smtClean="0">
                <a:latin typeface="Times New Roman" pitchFamily="18" charset="0"/>
              </a:rPr>
            </a:br>
            <a:endParaRPr lang="pl-PL" sz="2000" b="1" smtClean="0">
              <a:latin typeface="Times New Roman" pitchFamily="18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pl-PL" altLang="zh-CN" sz="2000" b="1" dirty="0" smtClean="0">
                <a:cs typeface="Times New Roman" pitchFamily="18" charset="0"/>
              </a:rPr>
              <a:t>Zmiana umowy ramowej, LSROR, załączników:</a:t>
            </a:r>
          </a:p>
          <a:p>
            <a:pPr lvl="1"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idea umowy  –  </a:t>
            </a:r>
            <a:r>
              <a:rPr lang="pl-PL" altLang="zh-CN" sz="2000" u="sng" dirty="0" smtClean="0">
                <a:latin typeface="Times New Roman" pitchFamily="18" charset="0"/>
                <a:cs typeface="Times New Roman" pitchFamily="18" charset="0"/>
              </a:rPr>
              <a:t>porozumienie </a:t>
            </a:r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łą</a:t>
            </a:r>
            <a:r>
              <a:rPr lang="pl-PL" altLang="zh-CN" sz="2000" dirty="0" smtClean="0">
                <a:latin typeface="Times New Roman" pitchFamily="18" charset="0"/>
                <a:cs typeface="宋体"/>
              </a:rPr>
              <a:t>cz</a:t>
            </a:r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pl-PL" altLang="zh-CN" sz="2000" dirty="0" smtClean="0">
                <a:latin typeface="Times New Roman" pitchFamily="18" charset="0"/>
                <a:cs typeface="宋体"/>
              </a:rPr>
              <a:t>ce dwie strony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altLang="zh-CN" sz="2000" dirty="0" smtClean="0">
                <a:latin typeface="Times New Roman" pitchFamily="18" charset="0"/>
                <a:cs typeface="宋体"/>
              </a:rPr>
              <a:t>	opierające  się  na  wzajemnych  ustępstwach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altLang="zh-CN" sz="2000" dirty="0" smtClean="0">
                <a:latin typeface="Times New Roman" pitchFamily="18" charset="0"/>
                <a:cs typeface="宋体"/>
              </a:rPr>
              <a:t>	i uzgodnieniach, a nie sytuacja w której oczekiwania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altLang="zh-CN" sz="2000" dirty="0" smtClean="0">
                <a:latin typeface="Times New Roman" pitchFamily="18" charset="0"/>
                <a:cs typeface="宋体"/>
              </a:rPr>
              <a:t>	tylko jednej strony mają zostać zaspokojone</a:t>
            </a:r>
          </a:p>
          <a:p>
            <a:pPr lvl="1" eaLnBrk="1" hangingPunct="1"/>
            <a:r>
              <a:rPr lang="pl-PL" altLang="zh-CN" sz="2000" dirty="0" smtClean="0">
                <a:latin typeface="Times New Roman" pitchFamily="18" charset="0"/>
                <a:cs typeface="宋体"/>
              </a:rPr>
              <a:t>przesyłanie zmian w nieodpowiedniej formie, pomimo ponawianych wskazówek IZ, </a:t>
            </a:r>
            <a:r>
              <a:rPr lang="pl-PL" altLang="zh-CN" sz="2000" u="sng" dirty="0" smtClean="0">
                <a:latin typeface="Times New Roman" pitchFamily="18" charset="0"/>
                <a:cs typeface="宋体"/>
              </a:rPr>
              <a:t>dublowanie błędów</a:t>
            </a:r>
            <a:r>
              <a:rPr lang="pl-PL" altLang="zh-CN" sz="2000" dirty="0" smtClean="0">
                <a:latin typeface="Times New Roman" pitchFamily="18" charset="0"/>
                <a:cs typeface="宋体"/>
              </a:rPr>
              <a:t> </a:t>
            </a:r>
          </a:p>
          <a:p>
            <a:pPr lvl="1" eaLnBrk="1" hangingPunct="1"/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zmiany zał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cznika nr 2 do umowy ramowej bez szczegółowego opisu przenoszonych kwot wraz ze wskazaniem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rodka sektora i wła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ciwej dwulatki, zmiany przekazywane w formie graficznej z zaznaczeniem </a:t>
            </a:r>
            <a:br>
              <a:rPr lang="pl-PL" sz="2000" dirty="0" smtClean="0">
                <a:latin typeface="Times New Roman" pitchFamily="18" charset="0"/>
                <a:ea typeface="宋体"/>
                <a:cs typeface="宋体"/>
              </a:rPr>
            </a:br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np. na kolorowo proponowanych zmian ale bez opisu jaka kwota gdzie została przeniesiona – </a:t>
            </a:r>
            <a:r>
              <a:rPr lang="pl-PL" sz="2000" u="sng" dirty="0" smtClean="0">
                <a:latin typeface="Times New Roman" pitchFamily="18" charset="0"/>
                <a:ea typeface="宋体"/>
                <a:cs typeface="宋体"/>
              </a:rPr>
              <a:t>utrudnienie i opó</a:t>
            </a:r>
            <a:r>
              <a:rPr lang="pl-PL" sz="2000" u="sng" dirty="0" smtClean="0">
                <a:latin typeface="Times New Roman" pitchFamily="18" charset="0"/>
                <a:cs typeface="Times New Roman" pitchFamily="18" charset="0"/>
              </a:rPr>
              <a:t>ź</a:t>
            </a:r>
            <a:r>
              <a:rPr lang="pl-PL" sz="2000" u="sng" dirty="0" smtClean="0">
                <a:latin typeface="Times New Roman" pitchFamily="18" charset="0"/>
                <a:ea typeface="宋体"/>
                <a:cs typeface="宋体"/>
              </a:rPr>
              <a:t>nienie weryfikacji</a:t>
            </a:r>
          </a:p>
          <a:p>
            <a:pPr lvl="1" eaLnBrk="1" hangingPunct="1"/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brak wersji „rejestruj zmiany” lub tabelarycznego zestawienia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sz="2000" dirty="0" smtClean="0">
                <a:latin typeface="Times New Roman" pitchFamily="18" charset="0"/>
                <a:ea typeface="宋体"/>
                <a:cs typeface="宋体"/>
              </a:rPr>
              <a:t>	treści LSROR przed i po zmianach</a:t>
            </a:r>
            <a:endParaRPr lang="pl-PL" altLang="zh-CN" sz="2000" dirty="0" smtClean="0">
              <a:latin typeface="Times New Roman" pitchFamily="18" charset="0"/>
              <a:cs typeface="宋体"/>
            </a:endParaRPr>
          </a:p>
          <a:p>
            <a:pPr lvl="1" eaLnBrk="1" hangingPunct="1">
              <a:buFontTx/>
              <a:buChar char="-"/>
            </a:pPr>
            <a:endParaRPr lang="pl-PL" altLang="zh-CN" sz="2000" dirty="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000" dirty="0" smtClean="0"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宋体"/>
            </a:endParaRPr>
          </a:p>
          <a:p>
            <a:pPr lvl="1" eaLnBrk="1" hangingPunct="1">
              <a:buFont typeface="Wingdings 2" pitchFamily="18" charset="2"/>
              <a:buAutoNum type="arabicPeriod"/>
            </a:pPr>
            <a:endParaRPr lang="pl-PL" altLang="zh-CN" sz="2200" dirty="0" smtClean="0">
              <a:cs typeface="宋体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dirty="0" smtClean="0">
              <a:cs typeface="宋体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宋体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dirty="0" smtClean="0">
              <a:latin typeface="Times New Roman" pitchFamily="18" charset="0"/>
              <a:cs typeface="宋体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pl-PL" sz="2200" u="sng" dirty="0" smtClean="0">
              <a:solidFill>
                <a:srgbClr val="008080"/>
              </a:solidFill>
              <a:ea typeface="宋体"/>
              <a:cs typeface="宋体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734050"/>
            <a:ext cx="719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84467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Relacje między LGR a IZ</a:t>
            </a:r>
            <a:br>
              <a:rPr lang="pl-PL" sz="2000" b="1" smtClean="0">
                <a:latin typeface="Times New Roman" pitchFamily="18" charset="0"/>
              </a:rPr>
            </a:br>
            <a:endParaRPr lang="pl-PL" sz="2000" b="1" smtClean="0"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pl-PL" altLang="zh-CN" sz="2000" b="1" dirty="0" smtClean="0">
                <a:cs typeface="Times New Roman" pitchFamily="18" charset="0"/>
              </a:rPr>
              <a:t>Zmiana umowy ramowej, LSROR, załączników </a:t>
            </a:r>
            <a:r>
              <a:rPr lang="pl-PL" altLang="zh-CN" sz="2000" b="1" dirty="0" err="1" smtClean="0">
                <a:cs typeface="Times New Roman" pitchFamily="18" charset="0"/>
              </a:rPr>
              <a:t>cd</a:t>
            </a:r>
            <a:r>
              <a:rPr lang="pl-PL" altLang="zh-CN" sz="2000" b="1" dirty="0" smtClean="0">
                <a:cs typeface="Times New Roman" pitchFamily="18" charset="0"/>
              </a:rPr>
              <a:t>.:</a:t>
            </a:r>
          </a:p>
          <a:p>
            <a:pPr lvl="1" eaLnBrk="1" hangingPunct="1"/>
            <a:r>
              <a:rPr lang="pl-PL" sz="2000" u="sng" dirty="0" smtClean="0">
                <a:ea typeface="宋体"/>
                <a:cs typeface="Times New Roman" pitchFamily="18" charset="0"/>
              </a:rPr>
              <a:t>brak konsekwencji</a:t>
            </a:r>
            <a:r>
              <a:rPr lang="pl-PL" sz="2000" dirty="0" smtClean="0">
                <a:ea typeface="宋体"/>
                <a:cs typeface="Times New Roman" pitchFamily="18" charset="0"/>
              </a:rPr>
              <a:t> w zmianach: gdy jedna zmiana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sz="2000" dirty="0" smtClean="0">
                <a:ea typeface="宋体"/>
                <a:cs typeface="Times New Roman" pitchFamily="18" charset="0"/>
              </a:rPr>
              <a:t>	pociąga  za  sobą  konieczność  zmiany  drugiego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l-PL" sz="2000" dirty="0" smtClean="0">
                <a:ea typeface="宋体"/>
                <a:cs typeface="Times New Roman" pitchFamily="18" charset="0"/>
              </a:rPr>
              <a:t>	elementu (np. załącznika nr 2 i 3, regulaminów komitetu, kart oceny operacji, których postanowienia są przywoływane w różnych miejscach LSROR itp.)</a:t>
            </a:r>
          </a:p>
          <a:p>
            <a:pPr lvl="1" eaLnBrk="1" hangingPunct="1"/>
            <a:r>
              <a:rPr lang="pl-PL" sz="2000" dirty="0" smtClean="0">
                <a:ea typeface="宋体"/>
                <a:cs typeface="Times New Roman" pitchFamily="18" charset="0"/>
              </a:rPr>
              <a:t>prośby o zmiany w dokumentacji LGR z </a:t>
            </a:r>
            <a:r>
              <a:rPr lang="pl-PL" sz="2000" u="sng" dirty="0" smtClean="0">
                <a:ea typeface="宋体"/>
                <a:cs typeface="Times New Roman" pitchFamily="18" charset="0"/>
              </a:rPr>
              <a:t>nadmierną częstotliwością</a:t>
            </a:r>
            <a:r>
              <a:rPr lang="pl-PL" sz="2000" dirty="0" smtClean="0">
                <a:ea typeface="宋体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pl-PL" sz="2000" dirty="0" smtClean="0">
                <a:ea typeface="宋体"/>
                <a:cs typeface="Times New Roman" pitchFamily="18" charset="0"/>
              </a:rPr>
              <a:t>próby </a:t>
            </a:r>
            <a:r>
              <a:rPr lang="pl-PL" sz="2000" u="sng" dirty="0" smtClean="0">
                <a:ea typeface="宋体"/>
                <a:cs typeface="Times New Roman" pitchFamily="18" charset="0"/>
              </a:rPr>
              <a:t>„przemycenia”</a:t>
            </a:r>
            <a:r>
              <a:rPr lang="pl-PL" sz="2000" dirty="0" smtClean="0">
                <a:ea typeface="宋体"/>
                <a:cs typeface="Times New Roman" pitchFamily="18" charset="0"/>
              </a:rPr>
              <a:t> zmian (wprowadzone zmiany nie są uwzględniane w dołączonym opisie lub tabeli „przed i po”),</a:t>
            </a:r>
          </a:p>
          <a:p>
            <a:pPr lvl="1" eaLnBrk="1" hangingPunct="1">
              <a:buFont typeface="Wingdings 2" pitchFamily="18" charset="2"/>
              <a:buNone/>
            </a:pPr>
            <a:endParaRPr lang="pl-PL" sz="2000" dirty="0" smtClean="0">
              <a:ea typeface="宋体"/>
              <a:cs typeface="Times New Roman" pitchFamily="18" charset="0"/>
            </a:endParaRPr>
          </a:p>
          <a:p>
            <a:pPr lvl="1" eaLnBrk="1" hangingPunct="1"/>
            <a:endParaRPr lang="pl-PL" sz="2000" dirty="0" smtClean="0">
              <a:ea typeface="宋体"/>
              <a:cs typeface="Times New Roman" pitchFamily="18" charset="0"/>
            </a:endParaRPr>
          </a:p>
          <a:p>
            <a:pPr lvl="1" eaLnBrk="1" hangingPunct="1"/>
            <a:endParaRPr lang="pl-PL" sz="2000" dirty="0" smtClean="0">
              <a:ea typeface="宋体"/>
              <a:cs typeface="Times New Roman" pitchFamily="18" charset="0"/>
            </a:endParaRPr>
          </a:p>
          <a:p>
            <a:pPr lvl="1" eaLnBrk="1" hangingPunct="1"/>
            <a:endParaRPr lang="pl-PL" sz="2000" dirty="0" smtClean="0">
              <a:ea typeface="宋体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sz="2000" dirty="0" smtClean="0">
              <a:ea typeface="宋体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AutoNum type="arabicPeriod"/>
            </a:pPr>
            <a:endParaRPr lang="pl-PL" altLang="zh-CN" sz="2200" dirty="0" smtClean="0"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dirty="0" smtClean="0"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pl-PL" sz="2200" u="sng" dirty="0" smtClean="0">
              <a:solidFill>
                <a:srgbClr val="008080"/>
              </a:solidFill>
              <a:ea typeface="宋体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589588"/>
            <a:ext cx="719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3556" name="Picture 6" descr="puzel2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44675"/>
            <a:ext cx="15843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208963" cy="5775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u="sng" dirty="0" smtClean="0"/>
              <a:t>Brak</a:t>
            </a:r>
            <a:r>
              <a:rPr lang="pl-PL" sz="2000" dirty="0" smtClean="0"/>
              <a:t> konkursów w terminach określonych w harmonogramie - łamanie postanowień umowy ramowej - </a:t>
            </a:r>
            <a:r>
              <a:rPr lang="en-US" sz="2000" dirty="0" smtClean="0"/>
              <a:t>§</a:t>
            </a:r>
            <a:r>
              <a:rPr lang="pl-PL" sz="2000" dirty="0" smtClean="0"/>
              <a:t> 5 (zobowiązanie LGR)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Ogłaszanie konkursów </a:t>
            </a:r>
            <a:r>
              <a:rPr lang="pl-PL" sz="2000" u="sng" dirty="0" smtClean="0"/>
              <a:t>niezgodnie z procedurą</a:t>
            </a:r>
            <a:r>
              <a:rPr lang="pl-PL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l-PL" sz="2000" dirty="0" smtClean="0"/>
              <a:t>	opisaną w LSROR (informacje na stronie, brak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l-PL" sz="2000" dirty="0" smtClean="0"/>
              <a:t>	lokalnych mediów, innych źródeł informowania,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l-PL" sz="2000" dirty="0" smtClean="0"/>
              <a:t>	o których wspomina LGR)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u="sng" dirty="0" smtClean="0"/>
              <a:t>Terminy odwołania</a:t>
            </a:r>
            <a:r>
              <a:rPr lang="pl-PL" sz="2000" dirty="0" smtClean="0"/>
              <a:t> od wyników konkursowych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(czas jest liczony od dnia zamieszczenia wyników na stronie a nie od odebrania pisma o wyniku)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Brak oficjalnej informacji o zmianie siedziby, prezesa, danych kontaktowych – </a:t>
            </a:r>
            <a:r>
              <a:rPr lang="pl-PL" sz="2000" u="sng" dirty="0" smtClean="0"/>
              <a:t>aneks </a:t>
            </a:r>
            <a:r>
              <a:rPr lang="pl-PL" sz="2000" dirty="0" smtClean="0"/>
              <a:t>do umowy ramowej.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odrzucanie wniosków do dofinansowania na etapie prac Komitetu w przypadku gdy wniosek/wnioskodawca </a:t>
            </a:r>
            <a:r>
              <a:rPr lang="pl-PL" sz="2000" u="sng" dirty="0" smtClean="0"/>
              <a:t>nie spełnia wymogów zawartych w rozporządzeniu</a:t>
            </a:r>
            <a:r>
              <a:rPr lang="pl-PL" sz="2000" dirty="0" smtClean="0"/>
              <a:t> – kompetencje SW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Zbyt duża liczba wniosków czekająca na weryfikację w SW (brak minimalnego progu punktowego w kryteriach LGR, który mógłby wyeliminować najsłabiej przygotowane wnioski)</a:t>
            </a:r>
          </a:p>
        </p:txBody>
      </p:sp>
      <p:pic>
        <p:nvPicPr>
          <p:cNvPr id="24578" name="Picture 5" descr="B%C5%82%C4%8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187450"/>
            <a:ext cx="16573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20725"/>
          </a:xfrm>
        </p:spPr>
        <p:txBody>
          <a:bodyPr/>
          <a:lstStyle/>
          <a:p>
            <a:pPr algn="ctr" eaLnBrk="1" hangingPunct="1"/>
            <a:r>
              <a:rPr lang="pl-PL" sz="2000" b="1" smtClean="0">
                <a:latin typeface="Times New Roman" pitchFamily="18" charset="0"/>
              </a:rPr>
              <a:t>Relacje między LGR a SW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słaba komunikacja z SW przekłada się na bardzo niski poziom wykorzystania środków w ramach realizacji LSROR (województwa podkarpackie, łódzkie, lubelskie, mazowieckie, podlaskie)</a:t>
            </a:r>
          </a:p>
          <a:p>
            <a:pPr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informowanie LGR o postępowaniu </a:t>
            </a:r>
            <a:r>
              <a:rPr lang="pl-PL" altLang="zh-CN" sz="2000" dirty="0" err="1" smtClean="0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. przyznania pomocy (LGR mogłaby świadczyć pomoc związaną z uzupełnianiem wniosków, składaniem wniosku o płatność, kompletowaniem dokumentów itp.)</a:t>
            </a:r>
          </a:p>
          <a:p>
            <a:pPr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ogromna liczba wybranych wniosków, niewielka liczba podpisanych umów: SW „zakopana” we wnioskach sprzed paru miesięcy.</a:t>
            </a:r>
          </a:p>
          <a:p>
            <a:pPr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Ogłaszanie konkursów przez SW (terminy, zgodność ogłoszenia z limitami </a:t>
            </a:r>
            <a:b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i harmonogramem)</a:t>
            </a:r>
          </a:p>
          <a:p>
            <a:pPr eaLnBrk="1" hangingPunct="1"/>
            <a:r>
              <a:rPr lang="pl-PL" altLang="zh-CN" sz="2000" dirty="0" smtClean="0">
                <a:latin typeface="Times New Roman" pitchFamily="18" charset="0"/>
                <a:cs typeface="Times New Roman" pitchFamily="18" charset="0"/>
              </a:rPr>
              <a:t>SW a umowa ramowa</a:t>
            </a:r>
          </a:p>
          <a:p>
            <a:pPr eaLnBrk="1" hangingPunct="1"/>
            <a:endParaRPr lang="pl-PL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sz="2000" dirty="0" smtClean="0">
              <a:ea typeface="宋体"/>
              <a:cs typeface="Times New Roman" pitchFamily="18" charset="0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sz="2000" dirty="0" smtClean="0">
              <a:ea typeface="宋体"/>
              <a:cs typeface="Times New Roman" pitchFamily="18" charset="0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marL="849313" lvl="1" indent="-457200" eaLnBrk="1" hangingPunct="1">
              <a:buFont typeface="Wingdings 2" pitchFamily="18" charset="2"/>
              <a:buAutoNum type="arabicPeriod"/>
            </a:pPr>
            <a:endParaRPr lang="pl-PL" altLang="zh-CN" sz="2200" dirty="0" smtClean="0">
              <a:cs typeface="Times New Roman" pitchFamily="18" charset="0"/>
            </a:endParaRPr>
          </a:p>
          <a:p>
            <a:pPr marL="849313" lvl="1" indent="-457200" eaLnBrk="1" hangingPunct="1">
              <a:buFont typeface="Arial" charset="0"/>
              <a:buChar char="•"/>
            </a:pPr>
            <a:endParaRPr lang="pl-PL" altLang="zh-CN" sz="2200" dirty="0" smtClean="0">
              <a:cs typeface="Times New Roman" pitchFamily="18" charset="0"/>
            </a:endParaRP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pl-PL" altLang="zh-CN" sz="2200" dirty="0" smtClean="0">
              <a:cs typeface="Times New Roman" pitchFamily="18" charset="0"/>
            </a:endParaRPr>
          </a:p>
          <a:p>
            <a:pPr marL="849313" lvl="1" indent="-457200" eaLnBrk="1" hangingPunct="1">
              <a:buFont typeface="Arial" charset="0"/>
              <a:buChar char="•"/>
            </a:pPr>
            <a:endParaRPr lang="pl-PL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49313" lvl="1" indent="-457200" eaLnBrk="1" hangingPunct="1">
              <a:buFont typeface="Wingdings" pitchFamily="2" charset="2"/>
              <a:buChar char="v"/>
            </a:pPr>
            <a:endParaRPr lang="pl-PL" sz="2200" u="sng" dirty="0" smtClean="0">
              <a:solidFill>
                <a:srgbClr val="008080"/>
              </a:solidFill>
              <a:ea typeface="宋体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734050"/>
            <a:ext cx="719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15000" sy="115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1564</TotalTime>
  <Words>348</Words>
  <Application>Microsoft Office PowerPoint</Application>
  <PresentationFormat>Pokaz na ekranie (4:3)</PresentationFormat>
  <Paragraphs>108</Paragraphs>
  <Slides>10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  </vt:lpstr>
      <vt:lpstr>Slajd 2</vt:lpstr>
      <vt:lpstr>Funkcjonowanie LGR </vt:lpstr>
      <vt:lpstr>Funkcjonowanie LGR </vt:lpstr>
      <vt:lpstr>Funkcjonowanie LGR </vt:lpstr>
      <vt:lpstr>Relacje między LGR a IZ </vt:lpstr>
      <vt:lpstr>Relacje między LGR a IZ </vt:lpstr>
      <vt:lpstr>Slajd 8</vt:lpstr>
      <vt:lpstr>Relacje między LGR a SW</vt:lpstr>
      <vt:lpstr>Slajd 10</vt:lpstr>
    </vt:vector>
  </TitlesOfParts>
  <Company>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rmika</dc:creator>
  <cp:lastModifiedBy>minister</cp:lastModifiedBy>
  <cp:revision>125</cp:revision>
  <dcterms:created xsi:type="dcterms:W3CDTF">2012-05-15T10:22:00Z</dcterms:created>
  <dcterms:modified xsi:type="dcterms:W3CDTF">2012-09-28T07:09:45Z</dcterms:modified>
</cp:coreProperties>
</file>